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1"/>
  </p:sldMasterIdLst>
  <p:notesMasterIdLst>
    <p:notesMasterId r:id="rId58"/>
  </p:notesMasterIdLst>
  <p:handoutMasterIdLst>
    <p:handoutMasterId r:id="rId59"/>
  </p:handoutMasterIdLst>
  <p:sldIdLst>
    <p:sldId id="256" r:id="rId2"/>
    <p:sldId id="257" r:id="rId3"/>
    <p:sldId id="258" r:id="rId4"/>
    <p:sldId id="360" r:id="rId5"/>
    <p:sldId id="305" r:id="rId6"/>
    <p:sldId id="379" r:id="rId7"/>
    <p:sldId id="380"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2" r:id="rId21"/>
    <p:sldId id="271" r:id="rId22"/>
    <p:sldId id="381" r:id="rId23"/>
    <p:sldId id="338" r:id="rId24"/>
    <p:sldId id="340" r:id="rId25"/>
    <p:sldId id="361" r:id="rId26"/>
    <p:sldId id="293" r:id="rId27"/>
    <p:sldId id="342" r:id="rId28"/>
    <p:sldId id="348" r:id="rId29"/>
    <p:sldId id="341" r:id="rId30"/>
    <p:sldId id="298" r:id="rId31"/>
    <p:sldId id="296" r:id="rId32"/>
    <p:sldId id="295" r:id="rId33"/>
    <p:sldId id="345" r:id="rId34"/>
    <p:sldId id="347" r:id="rId35"/>
    <p:sldId id="303" r:id="rId36"/>
    <p:sldId id="351" r:id="rId37"/>
    <p:sldId id="365" r:id="rId38"/>
    <p:sldId id="366" r:id="rId39"/>
    <p:sldId id="373" r:id="rId40"/>
    <p:sldId id="374" r:id="rId41"/>
    <p:sldId id="368" r:id="rId42"/>
    <p:sldId id="376" r:id="rId43"/>
    <p:sldId id="377" r:id="rId44"/>
    <p:sldId id="357" r:id="rId45"/>
    <p:sldId id="279" r:id="rId46"/>
    <p:sldId id="378" r:id="rId47"/>
    <p:sldId id="358" r:id="rId48"/>
    <p:sldId id="332" r:id="rId49"/>
    <p:sldId id="335" r:id="rId50"/>
    <p:sldId id="369" r:id="rId51"/>
    <p:sldId id="336" r:id="rId52"/>
    <p:sldId id="337" r:id="rId53"/>
    <p:sldId id="375" r:id="rId54"/>
    <p:sldId id="329" r:id="rId55"/>
    <p:sldId id="354" r:id="rId56"/>
    <p:sldId id="355"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87AA"/>
    <a:srgbClr val="FF9966"/>
    <a:srgbClr val="FF9933"/>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6010" autoAdjust="0"/>
  </p:normalViewPr>
  <p:slideViewPr>
    <p:cSldViewPr>
      <p:cViewPr varScale="1">
        <p:scale>
          <a:sx n="124" d="100"/>
          <a:sy n="124" d="100"/>
        </p:scale>
        <p:origin x="128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CDAEBE9C-E501-449C-AEFF-917F517B006D}" type="datetimeFigureOut">
              <a:rPr lang="en-US" smtClean="0"/>
              <a:t>10/13/2022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DAB63001-3739-4BD9-932C-8DCA14584CD3}" type="slidenum">
              <a:rPr lang="en-US" smtClean="0"/>
              <a:t>‹#›</a:t>
            </a:fld>
            <a:endParaRPr lang="en-US"/>
          </a:p>
        </p:txBody>
      </p:sp>
    </p:spTree>
    <p:extLst>
      <p:ext uri="{BB962C8B-B14F-4D97-AF65-F5344CB8AC3E}">
        <p14:creationId xmlns:p14="http://schemas.microsoft.com/office/powerpoint/2010/main" val="1382701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C48B375D-D716-44A3-89AD-D88E6D1CA1D6}" type="datetimeFigureOut">
              <a:rPr lang="en-US" smtClean="0"/>
              <a:t>10/13/2022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906C673B-1D89-4FD9-9850-7D283AFDEE81}" type="slidenum">
              <a:rPr lang="en-US" smtClean="0"/>
              <a:t>‹#›</a:t>
            </a:fld>
            <a:endParaRPr lang="en-US"/>
          </a:p>
        </p:txBody>
      </p:sp>
    </p:spTree>
    <p:extLst>
      <p:ext uri="{BB962C8B-B14F-4D97-AF65-F5344CB8AC3E}">
        <p14:creationId xmlns:p14="http://schemas.microsoft.com/office/powerpoint/2010/main" val="2282873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06C673B-1D89-4FD9-9850-7D283AFDEE81}" type="slidenum">
              <a:rPr lang="en-US" smtClean="0"/>
              <a:t>17</a:t>
            </a:fld>
            <a:endParaRPr lang="en-US"/>
          </a:p>
        </p:txBody>
      </p:sp>
    </p:spTree>
    <p:extLst>
      <p:ext uri="{BB962C8B-B14F-4D97-AF65-F5344CB8AC3E}">
        <p14:creationId xmlns:p14="http://schemas.microsoft.com/office/powerpoint/2010/main" val="3531355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84A7A7-8A1A-41C9-89B4-4FCA84352C60}" type="slidenum">
              <a:rPr lang="en-US" smtClean="0"/>
              <a:pPr fontAlgn="base">
                <a:spcBef>
                  <a:spcPct val="0"/>
                </a:spcBef>
                <a:spcAft>
                  <a:spcPct val="0"/>
                </a:spcAft>
                <a:defRPr/>
              </a:pPr>
              <a:t>25</a:t>
            </a:fld>
            <a:endParaRPr lang="en-US"/>
          </a:p>
        </p:txBody>
      </p:sp>
      <p:sp>
        <p:nvSpPr>
          <p:cNvPr id="63491" name="Rectangle 2"/>
          <p:cNvSpPr>
            <a:spLocks noGrp="1" noRot="1" noChangeAspect="1" noChangeArrowheads="1" noTextEdit="1"/>
          </p:cNvSpPr>
          <p:nvPr>
            <p:ph type="sldImg"/>
          </p:nvPr>
        </p:nvSpPr>
        <p:spPr bwMode="auto">
          <a:xfrm>
            <a:off x="1182688"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2A5F7BE-2AD1-46F7-9E2C-4EA41D78C491}" type="slidenum">
              <a:rPr lang="en-US" altLang="en-US" smtClean="0"/>
              <a:pPr eaLnBrk="1" hangingPunct="1"/>
              <a:t>27</a:t>
            </a:fld>
            <a:endParaRPr lang="en-US" altLang="en-US"/>
          </a:p>
        </p:txBody>
      </p:sp>
      <p:sp>
        <p:nvSpPr>
          <p:cNvPr id="93187" name="Rectangle 2"/>
          <p:cNvSpPr>
            <a:spLocks noGrp="1" noRot="1" noChangeAspect="1" noChangeArrowheads="1" noTextEdit="1"/>
          </p:cNvSpPr>
          <p:nvPr>
            <p:ph type="sldImg"/>
          </p:nvPr>
        </p:nvSpPr>
        <p:spPr>
          <a:ln cap="flat"/>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a:ln/>
        </p:spPr>
      </p:sp>
      <p:sp>
        <p:nvSpPr>
          <p:cNvPr id="305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Talking Notes:</a:t>
            </a:r>
            <a:endParaRPr lang="en-US"/>
          </a:p>
          <a:p>
            <a:pPr>
              <a:buFontTx/>
              <a:buChar char="•"/>
            </a:pPr>
            <a:r>
              <a:rPr lang="en-US"/>
              <a:t>Explain the model.</a:t>
            </a:r>
          </a:p>
          <a:p>
            <a:pPr>
              <a:buFontTx/>
              <a:buChar char="•"/>
            </a:pPr>
            <a:r>
              <a:rPr lang="en-US"/>
              <a:t>There are external events that occur, internal thoughts we have about those external events, and then a behavior that occurs based on those thoughts.</a:t>
            </a:r>
          </a:p>
          <a:p>
            <a:pPr>
              <a:buFontTx/>
              <a:buChar char="•"/>
            </a:pPr>
            <a:r>
              <a:rPr lang="en-US"/>
              <a:t>The overall theme is “Thinking Controls Behavior”.</a:t>
            </a:r>
            <a:endParaRPr lang="en-US" b="1"/>
          </a:p>
          <a:p>
            <a:endParaRPr lang="en-US" b="1"/>
          </a:p>
          <a:p>
            <a:endParaRPr lang="en-US" b="1"/>
          </a:p>
          <a:p>
            <a:endParaRPr lang="en-US" b="1"/>
          </a:p>
          <a:p>
            <a:endParaRPr lang="en-US" b="1"/>
          </a:p>
          <a:p>
            <a:endParaRPr lang="en-US" b="1"/>
          </a:p>
          <a:p>
            <a:endParaRPr lang="en-US" b="1"/>
          </a:p>
          <a:p>
            <a:endParaRPr lang="en-US" b="1"/>
          </a:p>
          <a:p>
            <a:endParaRPr lang="en-US" b="1"/>
          </a:p>
          <a:p>
            <a:endParaRPr lang="en-US" b="1"/>
          </a:p>
          <a:p>
            <a:endParaRPr lang="en-US" b="1"/>
          </a:p>
          <a:p>
            <a:endParaRPr lang="en-US" b="1"/>
          </a:p>
          <a:p>
            <a:endParaRPr lang="en-US" b="1"/>
          </a:p>
          <a:p>
            <a:endParaRPr lang="en-US" b="1"/>
          </a:p>
          <a:p>
            <a:endParaRPr lang="en-US" b="1"/>
          </a:p>
          <a:p>
            <a:endParaRPr lang="en-US" b="1"/>
          </a:p>
          <a:p>
            <a:r>
              <a:rPr lang="en-US" b="1"/>
              <a:t>Slide Transition:</a:t>
            </a:r>
          </a:p>
          <a:p>
            <a:r>
              <a:rPr lang="en-US"/>
              <a:t>Let’s go a step farther.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11CA064-DDE6-47FA-96B9-97AA47DDD10A}" type="slidenum">
              <a:rPr lang="en-US" altLang="en-US" smtClean="0"/>
              <a:pPr eaLnBrk="1" hangingPunct="1"/>
              <a:t>31</a:t>
            </a:fld>
            <a:endParaRPr lang="en-US" altLang="en-US"/>
          </a:p>
        </p:txBody>
      </p:sp>
      <p:sp>
        <p:nvSpPr>
          <p:cNvPr id="94211" name="Rectangle 2"/>
          <p:cNvSpPr>
            <a:spLocks noGrp="1" noRot="1" noChangeAspect="1" noChangeArrowheads="1" noTextEdit="1"/>
          </p:cNvSpPr>
          <p:nvPr>
            <p:ph type="sldImg"/>
          </p:nvPr>
        </p:nvSpPr>
        <p:spPr>
          <a:ln cap="flat"/>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29C590BC-EA25-4F4F-AB59-90B653DC68A8}" type="slidenum">
              <a:rPr lang="en-US" altLang="en-US" smtClean="0"/>
              <a:pPr eaLnBrk="1" hangingPunct="1"/>
              <a:t>32</a:t>
            </a:fld>
            <a:endParaRPr lang="en-US" altLang="en-US"/>
          </a:p>
        </p:txBody>
      </p:sp>
      <p:sp>
        <p:nvSpPr>
          <p:cNvPr id="95235" name="Rectangle 2"/>
          <p:cNvSpPr>
            <a:spLocks noGrp="1" noRot="1" noChangeAspect="1" noChangeArrowheads="1" noTextEdit="1"/>
          </p:cNvSpPr>
          <p:nvPr>
            <p:ph type="sldImg"/>
          </p:nvPr>
        </p:nvSpPr>
        <p:spPr>
          <a:ln cap="flat"/>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Instructor:</a:t>
            </a:r>
            <a:endParaRPr lang="en-US" altLang="en-US"/>
          </a:p>
          <a:p>
            <a:pPr eaLnBrk="1" hangingPunct="1"/>
            <a:r>
              <a:rPr lang="en-US" altLang="en-US" b="1"/>
              <a:t>Directions to Instructor (Information not to be shared):</a:t>
            </a:r>
          </a:p>
          <a:p>
            <a:pPr eaLnBrk="1" hangingPunct="1"/>
            <a:endParaRPr lang="en-US" altLang="en-US" b="1"/>
          </a:p>
          <a:p>
            <a:pPr eaLnBrk="1" hangingPunct="1"/>
            <a:r>
              <a:rPr lang="en-US" altLang="en-US" b="1"/>
              <a:t>Talking  Notes:</a:t>
            </a:r>
          </a:p>
          <a:p>
            <a:r>
              <a:rPr lang="en-US" altLang="en-US"/>
              <a:t>Before we get into the specifics about its effectiveness, let’s just define CBT</a:t>
            </a:r>
          </a:p>
          <a:p>
            <a:endParaRPr lang="en-US" altLang="en-US"/>
          </a:p>
          <a:p>
            <a:r>
              <a:rPr lang="en-US" altLang="en-US"/>
              <a:t>Cognitive Behavioral Therapy (CBT) asserts that cognitions affect behavior and changes in thinking lead to changes in behavior </a:t>
            </a:r>
            <a:r>
              <a:rPr lang="en-US" altLang="en-US">
                <a:solidFill>
                  <a:srgbClr val="FF0000"/>
                </a:solidFill>
              </a:rPr>
              <a:t>(thinking impacts behavior)</a:t>
            </a:r>
          </a:p>
          <a:p>
            <a:r>
              <a:rPr lang="en-US" altLang="en-US">
                <a:solidFill>
                  <a:srgbClr val="FF0000"/>
                </a:solidFill>
              </a:rPr>
              <a:t>Use with criminal justice populations:</a:t>
            </a:r>
          </a:p>
          <a:p>
            <a:pPr lvl="1"/>
            <a:r>
              <a:rPr lang="en-US" altLang="en-US"/>
              <a:t>Directed toward changing dysfunctional or distorted thoughts</a:t>
            </a:r>
          </a:p>
          <a:p>
            <a:pPr lvl="1"/>
            <a:r>
              <a:rPr lang="en-US" altLang="en-US"/>
              <a:t>Helps offender identify and manage/avoid high risk situations</a:t>
            </a:r>
          </a:p>
          <a:p>
            <a:pPr lvl="1"/>
            <a:r>
              <a:rPr lang="en-US" altLang="en-US"/>
              <a:t>Teaches offenders tangible skills, such as problem solving </a:t>
            </a:r>
          </a:p>
          <a:p>
            <a:pPr lvl="1"/>
            <a:r>
              <a:rPr lang="en-US" altLang="en-US"/>
              <a:t>Provides structured learning experiences</a:t>
            </a:r>
          </a:p>
          <a:p>
            <a:pPr eaLnBrk="1" hangingPunct="1"/>
            <a:endParaRPr lang="en-US" altLang="en-US" b="1"/>
          </a:p>
          <a:p>
            <a:pPr eaLnBrk="1" hangingPunct="1"/>
            <a:endParaRPr lang="en-US" altLang="en-US" b="1"/>
          </a:p>
          <a:p>
            <a:pPr eaLnBrk="1" hangingPunct="1"/>
            <a:r>
              <a:rPr lang="en-US" altLang="en-US" b="1"/>
              <a:t>Transition Notes (words to lead into next slide):</a:t>
            </a:r>
          </a:p>
          <a:p>
            <a:pPr eaLnBrk="1" hangingPunct="1"/>
            <a:endParaRPr lang="en-US" altLang="en-US"/>
          </a:p>
          <a:p>
            <a:endParaRPr lang="en-US" altLang="en-US"/>
          </a:p>
        </p:txBody>
      </p:sp>
      <p:sp>
        <p:nvSpPr>
          <p:cNvPr id="5427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eaLnBrk="0" hangingPunct="0">
              <a:spcBef>
                <a:spcPct val="30000"/>
              </a:spcBef>
              <a:defRPr sz="1200">
                <a:solidFill>
                  <a:schemeClr val="tx1"/>
                </a:solidFill>
                <a:latin typeface="Times New Roman" pitchFamily="18" charset="0"/>
              </a:defRPr>
            </a:lvl1pPr>
            <a:lvl2pPr marL="717550" indent="-276225" defTabSz="935038" eaLnBrk="0" hangingPunct="0">
              <a:spcBef>
                <a:spcPct val="30000"/>
              </a:spcBef>
              <a:defRPr sz="1200">
                <a:solidFill>
                  <a:schemeClr val="tx1"/>
                </a:solidFill>
                <a:latin typeface="Times New Roman" pitchFamily="18" charset="0"/>
              </a:defRPr>
            </a:lvl2pPr>
            <a:lvl3pPr marL="1104900" indent="-220663" defTabSz="935038" eaLnBrk="0" hangingPunct="0">
              <a:spcBef>
                <a:spcPct val="30000"/>
              </a:spcBef>
              <a:defRPr sz="1200">
                <a:solidFill>
                  <a:schemeClr val="tx1"/>
                </a:solidFill>
                <a:latin typeface="Times New Roman" pitchFamily="18" charset="0"/>
              </a:defRPr>
            </a:lvl3pPr>
            <a:lvl4pPr marL="1546225" indent="-220663" defTabSz="935038" eaLnBrk="0" hangingPunct="0">
              <a:spcBef>
                <a:spcPct val="30000"/>
              </a:spcBef>
              <a:defRPr sz="1200">
                <a:solidFill>
                  <a:schemeClr val="tx1"/>
                </a:solidFill>
                <a:latin typeface="Times New Roman" pitchFamily="18" charset="0"/>
              </a:defRPr>
            </a:lvl4pPr>
            <a:lvl5pPr marL="1989138" indent="-220663" defTabSz="935038" eaLnBrk="0" hangingPunct="0">
              <a:spcBef>
                <a:spcPct val="30000"/>
              </a:spcBef>
              <a:defRPr sz="1200">
                <a:solidFill>
                  <a:schemeClr val="tx1"/>
                </a:solidFill>
                <a:latin typeface="Times New Roman" pitchFamily="18" charset="0"/>
              </a:defRPr>
            </a:lvl5pPr>
            <a:lvl6pPr marL="2446338" indent="-220663" defTabSz="935038" eaLnBrk="0" fontAlgn="base" hangingPunct="0">
              <a:spcBef>
                <a:spcPct val="30000"/>
              </a:spcBef>
              <a:spcAft>
                <a:spcPct val="0"/>
              </a:spcAft>
              <a:defRPr sz="1200">
                <a:solidFill>
                  <a:schemeClr val="tx1"/>
                </a:solidFill>
                <a:latin typeface="Times New Roman" pitchFamily="18" charset="0"/>
              </a:defRPr>
            </a:lvl6pPr>
            <a:lvl7pPr marL="2903538" indent="-220663" defTabSz="935038" eaLnBrk="0" fontAlgn="base" hangingPunct="0">
              <a:spcBef>
                <a:spcPct val="30000"/>
              </a:spcBef>
              <a:spcAft>
                <a:spcPct val="0"/>
              </a:spcAft>
              <a:defRPr sz="1200">
                <a:solidFill>
                  <a:schemeClr val="tx1"/>
                </a:solidFill>
                <a:latin typeface="Times New Roman" pitchFamily="18" charset="0"/>
              </a:defRPr>
            </a:lvl7pPr>
            <a:lvl8pPr marL="3360738" indent="-220663" defTabSz="935038" eaLnBrk="0" fontAlgn="base" hangingPunct="0">
              <a:spcBef>
                <a:spcPct val="30000"/>
              </a:spcBef>
              <a:spcAft>
                <a:spcPct val="0"/>
              </a:spcAft>
              <a:defRPr sz="1200">
                <a:solidFill>
                  <a:schemeClr val="tx1"/>
                </a:solidFill>
                <a:latin typeface="Times New Roman" pitchFamily="18" charset="0"/>
              </a:defRPr>
            </a:lvl8pPr>
            <a:lvl9pPr marL="3817938" indent="-220663" defTabSz="93503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r>
              <a:rPr lang="en-US" altLang="en-US"/>
              <a:t>Instructor Guide</a:t>
            </a:r>
          </a:p>
        </p:txBody>
      </p:sp>
      <p:sp>
        <p:nvSpPr>
          <p:cNvPr id="5427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038" eaLnBrk="0" hangingPunct="0">
              <a:spcBef>
                <a:spcPct val="30000"/>
              </a:spcBef>
              <a:defRPr sz="1200">
                <a:solidFill>
                  <a:schemeClr val="tx1"/>
                </a:solidFill>
                <a:latin typeface="Times New Roman" pitchFamily="18" charset="0"/>
              </a:defRPr>
            </a:lvl1pPr>
            <a:lvl2pPr marL="717550" indent="-276225" defTabSz="935038" eaLnBrk="0" hangingPunct="0">
              <a:spcBef>
                <a:spcPct val="30000"/>
              </a:spcBef>
              <a:defRPr sz="1200">
                <a:solidFill>
                  <a:schemeClr val="tx1"/>
                </a:solidFill>
                <a:latin typeface="Times New Roman" pitchFamily="18" charset="0"/>
              </a:defRPr>
            </a:lvl2pPr>
            <a:lvl3pPr marL="1104900" indent="-220663" defTabSz="935038" eaLnBrk="0" hangingPunct="0">
              <a:spcBef>
                <a:spcPct val="30000"/>
              </a:spcBef>
              <a:defRPr sz="1200">
                <a:solidFill>
                  <a:schemeClr val="tx1"/>
                </a:solidFill>
                <a:latin typeface="Times New Roman" pitchFamily="18" charset="0"/>
              </a:defRPr>
            </a:lvl3pPr>
            <a:lvl4pPr marL="1546225" indent="-220663" defTabSz="935038" eaLnBrk="0" hangingPunct="0">
              <a:spcBef>
                <a:spcPct val="30000"/>
              </a:spcBef>
              <a:defRPr sz="1200">
                <a:solidFill>
                  <a:schemeClr val="tx1"/>
                </a:solidFill>
                <a:latin typeface="Times New Roman" pitchFamily="18" charset="0"/>
              </a:defRPr>
            </a:lvl4pPr>
            <a:lvl5pPr marL="1989138" indent="-220663" defTabSz="935038" eaLnBrk="0" hangingPunct="0">
              <a:spcBef>
                <a:spcPct val="30000"/>
              </a:spcBef>
              <a:defRPr sz="1200">
                <a:solidFill>
                  <a:schemeClr val="tx1"/>
                </a:solidFill>
                <a:latin typeface="Times New Roman" pitchFamily="18" charset="0"/>
              </a:defRPr>
            </a:lvl5pPr>
            <a:lvl6pPr marL="2446338" indent="-220663" defTabSz="935038" eaLnBrk="0" fontAlgn="base" hangingPunct="0">
              <a:spcBef>
                <a:spcPct val="30000"/>
              </a:spcBef>
              <a:spcAft>
                <a:spcPct val="0"/>
              </a:spcAft>
              <a:defRPr sz="1200">
                <a:solidFill>
                  <a:schemeClr val="tx1"/>
                </a:solidFill>
                <a:latin typeface="Times New Roman" pitchFamily="18" charset="0"/>
              </a:defRPr>
            </a:lvl6pPr>
            <a:lvl7pPr marL="2903538" indent="-220663" defTabSz="935038" eaLnBrk="0" fontAlgn="base" hangingPunct="0">
              <a:spcBef>
                <a:spcPct val="30000"/>
              </a:spcBef>
              <a:spcAft>
                <a:spcPct val="0"/>
              </a:spcAft>
              <a:defRPr sz="1200">
                <a:solidFill>
                  <a:schemeClr val="tx1"/>
                </a:solidFill>
                <a:latin typeface="Times New Roman" pitchFamily="18" charset="0"/>
              </a:defRPr>
            </a:lvl7pPr>
            <a:lvl8pPr marL="3360738" indent="-220663" defTabSz="935038" eaLnBrk="0" fontAlgn="base" hangingPunct="0">
              <a:spcBef>
                <a:spcPct val="30000"/>
              </a:spcBef>
              <a:spcAft>
                <a:spcPct val="0"/>
              </a:spcAft>
              <a:defRPr sz="1200">
                <a:solidFill>
                  <a:schemeClr val="tx1"/>
                </a:solidFill>
                <a:latin typeface="Times New Roman" pitchFamily="18" charset="0"/>
              </a:defRPr>
            </a:lvl8pPr>
            <a:lvl9pPr marL="3817938" indent="-220663" defTabSz="93503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AB0C446-3D7F-4846-833D-DA40BCDF707F}" type="slidenum">
              <a:rPr lang="en-US" altLang="en-US" smtClean="0"/>
              <a:pPr eaLnBrk="1" hangingPunct="1">
                <a:spcBef>
                  <a:spcPct val="0"/>
                </a:spcBef>
              </a:pPr>
              <a:t>34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6AD8D91A-A2EE-4B54-B3C6-F6C67903BA9C}" type="datetime1">
              <a:rPr lang="en-US" smtClean="0"/>
              <a:pPr/>
              <a:t>10/13/2022</a:t>
            </a:fld>
            <a:endParaRPr lang="en-US" dirty="0"/>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19785C6-EBAF-49D5-AD4D-BABF4DFAAD59}"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A404122-9A3A-4FD8-98B8-22631F32846C}" type="datetime1">
              <a:rPr lang="en-US" smtClean="0"/>
              <a:pPr/>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 Mod 12">
    <p:spTree>
      <p:nvGrpSpPr>
        <p:cNvPr id="1" name=""/>
        <p:cNvGrpSpPr/>
        <p:nvPr/>
      </p:nvGrpSpPr>
      <p:grpSpPr>
        <a:xfrm>
          <a:off x="0" y="0"/>
          <a:ext cx="0" cy="0"/>
          <a:chOff x="0" y="0"/>
          <a:chExt cx="0" cy="0"/>
        </a:xfrm>
      </p:grpSpPr>
      <p:sp>
        <p:nvSpPr>
          <p:cNvPr id="5" name="TextBox 5"/>
          <p:cNvSpPr txBox="1">
            <a:spLocks noChangeArrowheads="1"/>
          </p:cNvSpPr>
          <p:nvPr userDrawn="1"/>
        </p:nvSpPr>
        <p:spPr bwMode="auto">
          <a:xfrm>
            <a:off x="4673600" y="22225"/>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r>
              <a:rPr lang="en-US" sz="1400" b="1" i="1">
                <a:solidFill>
                  <a:srgbClr val="BFBFBF"/>
                </a:solidFill>
                <a:latin typeface="Calibri" pitchFamily="34" charset="0"/>
                <a:cs typeface="Calibri" pitchFamily="34" charset="0"/>
              </a:rPr>
              <a:t>S</a:t>
            </a:r>
            <a:r>
              <a:rPr lang="en-US" sz="1400" i="1">
                <a:solidFill>
                  <a:srgbClr val="BFBFBF"/>
                </a:solidFill>
                <a:latin typeface="Calibri" pitchFamily="34" charset="0"/>
                <a:cs typeface="Calibri" pitchFamily="34" charset="0"/>
              </a:rPr>
              <a:t>taff </a:t>
            </a:r>
            <a:r>
              <a:rPr lang="en-US" sz="1400" b="1" i="1">
                <a:solidFill>
                  <a:srgbClr val="BFBFBF"/>
                </a:solidFill>
                <a:latin typeface="Calibri" pitchFamily="34" charset="0"/>
                <a:cs typeface="Calibri" pitchFamily="34" charset="0"/>
              </a:rPr>
              <a:t>T</a:t>
            </a:r>
            <a:r>
              <a:rPr lang="en-US" sz="1400" i="1">
                <a:solidFill>
                  <a:srgbClr val="BFBFBF"/>
                </a:solidFill>
                <a:latin typeface="Calibri" pitchFamily="34" charset="0"/>
                <a:cs typeface="Calibri" pitchFamily="34" charset="0"/>
              </a:rPr>
              <a:t>raining </a:t>
            </a:r>
            <a:r>
              <a:rPr lang="en-US" sz="1400" b="1" i="1">
                <a:solidFill>
                  <a:srgbClr val="BFBFBF"/>
                </a:solidFill>
                <a:latin typeface="Calibri" pitchFamily="34" charset="0"/>
                <a:cs typeface="Calibri" pitchFamily="34" charset="0"/>
              </a:rPr>
              <a:t>A</a:t>
            </a:r>
            <a:r>
              <a:rPr lang="en-US" sz="1400" i="1">
                <a:solidFill>
                  <a:srgbClr val="BFBFBF"/>
                </a:solidFill>
                <a:latin typeface="Calibri" pitchFamily="34" charset="0"/>
                <a:cs typeface="Calibri" pitchFamily="34" charset="0"/>
              </a:rPr>
              <a:t>imed at </a:t>
            </a:r>
          </a:p>
          <a:p>
            <a:pPr algn="r" eaLnBrk="1" hangingPunct="1"/>
            <a:r>
              <a:rPr lang="en-US" sz="1400" b="1" i="1">
                <a:solidFill>
                  <a:srgbClr val="BFBFBF"/>
                </a:solidFill>
                <a:latin typeface="Calibri" pitchFamily="34" charset="0"/>
                <a:cs typeface="Calibri" pitchFamily="34" charset="0"/>
              </a:rPr>
              <a:t>R</a:t>
            </a:r>
            <a:r>
              <a:rPr lang="en-US" sz="1400" i="1">
                <a:solidFill>
                  <a:srgbClr val="BFBFBF"/>
                </a:solidFill>
                <a:latin typeface="Calibri" pitchFamily="34" charset="0"/>
                <a:cs typeface="Calibri" pitchFamily="34" charset="0"/>
              </a:rPr>
              <a:t>educing </a:t>
            </a:r>
            <a:r>
              <a:rPr lang="en-US" sz="1400" b="1" i="1">
                <a:solidFill>
                  <a:srgbClr val="BFBFBF"/>
                </a:solidFill>
                <a:latin typeface="Calibri" pitchFamily="34" charset="0"/>
                <a:cs typeface="Calibri" pitchFamily="34" charset="0"/>
              </a:rPr>
              <a:t>R</a:t>
            </a:r>
            <a:r>
              <a:rPr lang="en-US" sz="1400" i="1">
                <a:solidFill>
                  <a:srgbClr val="BFBFBF"/>
                </a:solidFill>
                <a:latin typeface="Calibri" pitchFamily="34" charset="0"/>
                <a:cs typeface="Calibri" pitchFamily="34" charset="0"/>
              </a:rPr>
              <a:t>e-Arrest</a:t>
            </a:r>
          </a:p>
        </p:txBody>
      </p:sp>
      <p:pic>
        <p:nvPicPr>
          <p:cNvPr id="6" name="Picture 6"/>
          <p:cNvPicPr>
            <a:picLocks noChangeAspect="1"/>
          </p:cNvPicPr>
          <p:nvPr userDrawn="1"/>
        </p:nvPicPr>
        <p:blipFill>
          <a:blip r:embed="rId2">
            <a:clrChange>
              <a:clrFrom>
                <a:srgbClr val="FFFFFF"/>
              </a:clrFrom>
              <a:clrTo>
                <a:srgbClr val="FFFFF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8610600" y="0"/>
            <a:ext cx="45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2400" y="6021388"/>
            <a:ext cx="76200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9" name="TextBox 9"/>
          <p:cNvSpPr txBox="1">
            <a:spLocks noChangeArrowheads="1"/>
          </p:cNvSpPr>
          <p:nvPr userDrawn="1"/>
        </p:nvSpPr>
        <p:spPr bwMode="auto">
          <a:xfrm>
            <a:off x="0" y="84138"/>
            <a:ext cx="6477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b="1" i="1">
                <a:solidFill>
                  <a:srgbClr val="BFBFBF"/>
                </a:solidFill>
                <a:latin typeface="Calibri" pitchFamily="34" charset="0"/>
                <a:cs typeface="Calibri" pitchFamily="34" charset="0"/>
              </a:rPr>
              <a:t>Module 12: Teaching Behavioral Cognitive Method</a:t>
            </a:r>
          </a:p>
        </p:txBody>
      </p:sp>
      <p:sp>
        <p:nvSpPr>
          <p:cNvPr id="2" name="Title 1"/>
          <p:cNvSpPr>
            <a:spLocks noGrp="1"/>
          </p:cNvSpPr>
          <p:nvPr>
            <p:ph type="title"/>
          </p:nvPr>
        </p:nvSpPr>
        <p:spPr>
          <a:xfrm>
            <a:off x="685800" y="228600"/>
            <a:ext cx="7772400" cy="822960"/>
          </a:xfrm>
        </p:spPr>
        <p:txBody>
          <a:bodyPr/>
          <a:lstStyle>
            <a:lvl1pPr algn="ctr">
              <a:defRPr b="1">
                <a:latin typeface="Calibri" pitchFamily="34" charset="0"/>
                <a:cs typeface="Calibri" pitchFamily="34" charset="0"/>
              </a:defRPr>
            </a:lvl1pPr>
          </a:lstStyle>
          <a:p>
            <a:r>
              <a:rPr lang="en-US" dirty="0"/>
              <a:t>Click to edit Master title style</a:t>
            </a:r>
          </a:p>
        </p:txBody>
      </p:sp>
      <p:sp>
        <p:nvSpPr>
          <p:cNvPr id="10" name="Picture Placeholder 10"/>
          <p:cNvSpPr>
            <a:spLocks noGrp="1"/>
          </p:cNvSpPr>
          <p:nvPr>
            <p:ph type="pic" sz="quarter" idx="12"/>
          </p:nvPr>
        </p:nvSpPr>
        <p:spPr>
          <a:xfrm>
            <a:off x="4800600" y="1066800"/>
            <a:ext cx="3657600" cy="4343400"/>
          </a:xfrm>
        </p:spPr>
        <p:txBody>
          <a:bodyPr/>
          <a:lstStyle/>
          <a:p>
            <a:pPr lvl="0"/>
            <a:endParaRPr lang="en-US" noProof="0"/>
          </a:p>
        </p:txBody>
      </p:sp>
      <p:sp>
        <p:nvSpPr>
          <p:cNvPr id="11" name="Content Placeholder 2"/>
          <p:cNvSpPr>
            <a:spLocks noGrp="1"/>
          </p:cNvSpPr>
          <p:nvPr>
            <p:ph idx="1"/>
          </p:nvPr>
        </p:nvSpPr>
        <p:spPr>
          <a:xfrm>
            <a:off x="685800" y="1095270"/>
            <a:ext cx="3657600" cy="4314930"/>
          </a:xfrm>
          <a:prstGeom prst="roundRect">
            <a:avLst>
              <a:gd name="adj" fmla="val 2656"/>
            </a:avLst>
          </a:prstGeom>
        </p:spPr>
        <p:style>
          <a:lnRef idx="1">
            <a:schemeClr val="dk1"/>
          </a:lnRef>
          <a:fillRef idx="2">
            <a:schemeClr val="dk1"/>
          </a:fillRef>
          <a:effectRef idx="1">
            <a:schemeClr val="dk1"/>
          </a:effectRef>
          <a:fontRef idx="none"/>
        </p:style>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6"/>
          <p:cNvSpPr>
            <a:spLocks noGrp="1" noChangeArrowheads="1"/>
          </p:cNvSpPr>
          <p:nvPr>
            <p:ph type="sldNum" sz="quarter" idx="13"/>
          </p:nvPr>
        </p:nvSpPr>
        <p:spPr/>
        <p:txBody>
          <a:bodyPr/>
          <a:lstStyle>
            <a:lvl1pPr>
              <a:defRPr/>
            </a:lvl1pPr>
          </a:lstStyle>
          <a:p>
            <a:pPr>
              <a:defRPr/>
            </a:pPr>
            <a:fld id="{67AF2474-22AF-4CCA-B27F-B113DCC141C0}" type="slidenum">
              <a:rPr lang="en-US"/>
              <a:pPr>
                <a:defRPr/>
              </a:pPr>
              <a:t>‹#›</a:t>
            </a:fld>
            <a:endParaRPr lang="en-US" dirty="0"/>
          </a:p>
        </p:txBody>
      </p:sp>
      <p:sp>
        <p:nvSpPr>
          <p:cNvPr id="13" name="Rectangle 8"/>
          <p:cNvSpPr>
            <a:spLocks noChangeArrowheads="1"/>
          </p:cNvSpPr>
          <p:nvPr userDrawn="1"/>
        </p:nvSpPr>
        <p:spPr bwMode="auto">
          <a:xfrm>
            <a:off x="838200" y="6324600"/>
            <a:ext cx="4038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200" b="1" i="1" dirty="0">
                <a:solidFill>
                  <a:srgbClr val="595959"/>
                </a:solidFill>
                <a:latin typeface="Calibri" pitchFamily="34" charset="0"/>
                <a:cs typeface="Calibri" pitchFamily="34" charset="0"/>
              </a:rPr>
              <a:t>Administrative Office of the US Courts </a:t>
            </a:r>
          </a:p>
          <a:p>
            <a:r>
              <a:rPr lang="en-US" sz="1200" b="1" i="1" dirty="0">
                <a:solidFill>
                  <a:srgbClr val="595959"/>
                </a:solidFill>
                <a:latin typeface="Calibri" pitchFamily="34" charset="0"/>
                <a:cs typeface="Calibri" pitchFamily="34" charset="0"/>
              </a:rPr>
              <a:t>Probation and Pretrial Services Office</a:t>
            </a:r>
          </a:p>
        </p:txBody>
      </p:sp>
    </p:spTree>
    <p:extLst>
      <p:ext uri="{BB962C8B-B14F-4D97-AF65-F5344CB8AC3E}">
        <p14:creationId xmlns:p14="http://schemas.microsoft.com/office/powerpoint/2010/main" val="346284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259A7B8-0EC4-44C9-AFEF-25E144F11C06}" type="datetime1">
              <a:rPr lang="en-US" smtClean="0"/>
              <a:pPr/>
              <a:t>10/13/2022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2BB47B5-C739-4DAE-AACD-CC58CA843AC4}" type="datetime1">
              <a:rPr lang="en-US" smtClean="0"/>
              <a:pPr/>
              <a:t>10/13/2022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84A37A-AFC2-4A01-80A1-FC20F2C0D5BB}" type="slidenum">
              <a:rPr lang="en-US" smtClean="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3E72AE48-94E6-46E0-BE32-5F0716DE9115}"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0884C285-8BCE-48FC-97D9-E2837AF38351}" type="datetime1">
              <a:rPr lang="en-US" smtClean="0"/>
              <a:pPr/>
              <a:t>10/13/2022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0E70D3E6-EF16-4488-94A4-211508FE4682}" type="datetime1">
              <a:rPr lang="en-US" smtClean="0"/>
              <a:pPr/>
              <a:t>10/13/2022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77FB3B-20DA-4D0E-BF16-8262B7156612}" type="datetime1">
              <a:rPr lang="en-US" smtClean="0"/>
              <a:pPr/>
              <a:t>10/13/2022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C273C2C-6BD0-40EC-8D8D-4D51F089C5EB}"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84A37A-AFC2-4A01-80A1-FC20F2C0D5B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D377F5C-EDA7-4864-9756-35769B0E62CF}" type="datetime1">
              <a:rPr lang="en-US" smtClean="0"/>
              <a:pPr/>
              <a:t>10/13/2022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FA84A37A-AFC2-4A01-80A1-FC20F2C0D5B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8B99C93-F56F-46AB-9EB8-53614A95B15F}" type="datetime1">
              <a:rPr lang="en-US" smtClean="0"/>
              <a:pPr/>
              <a:t>10/13/2022</a:t>
            </a:fld>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A84A37A-AFC2-4A01-80A1-FC20F2C0D5BB}" type="slidenum">
              <a:rPr lang="en-US" smtClean="0"/>
              <a:pPr/>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1.png"/><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google.com/url?sa=i&amp;rct=j&amp;q=&amp;esrc=s&amp;source=images&amp;cd=&amp;cad=rja&amp;uact=8&amp;ved=0ahUKEwjpoLjr3LfPAhVDVyYKHSQ2BWMQjRwIBw&amp;url=http://gofreedownload.net/free-vector/vector-clip-art/metal-file-cabinet-clip-art-124922/&amp;bvm=bv.134495766,d.eWE&amp;psig=AFQjCNGhLaJ74msqjZa6Nx7NrnYh1BNzNg&amp;ust=1475346639939061" TargetMode="External"/><Relationship Id="rId1" Type="http://schemas.openxmlformats.org/officeDocument/2006/relationships/slideLayout" Target="../slideLayouts/slideLayout2.xml"/><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hyperlink" Target="mailto:PAA_ILNP@ILNP.USCOURTS.GOV"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url?sa=i&amp;rct=j&amp;q=&amp;esrc=s&amp;source=images&amp;cd=&amp;cad=rja&amp;uact=8&amp;ved=0ahUKEwiq0bym1bfPAhVKQSYKHXzeANQQjRwIBw&amp;url=http://furni.nsupdate.info/what-is-billing-address.html&amp;bvm=bv.134495766,d.eWE&amp;psig=AFQjCNGTYVL9brLCgjZ1g6lAJ3LwCrEiBw&amp;ust=1475344656134185"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80000"/>
                <a:satMod val="400000"/>
              </a:schemeClr>
            </a:gs>
            <a:gs pos="4000">
              <a:schemeClr val="bg2">
                <a:tint val="83000"/>
                <a:satMod val="320000"/>
              </a:schemeClr>
            </a:gs>
            <a:gs pos="79000">
              <a:schemeClr val="bg2">
                <a:shade val="15000"/>
                <a:satMod val="320000"/>
              </a:schemeClr>
            </a:gs>
          </a:gsLst>
          <a:path path="circle">
            <a:fillToRect l="10000" t="110000" r="10000" b="100000"/>
          </a:path>
        </a:grad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609600" y="1447800"/>
            <a:ext cx="7851648" cy="1828800"/>
          </a:xfrm>
          <a:scene3d>
            <a:camera prst="orthographicFront"/>
            <a:lightRig rig="freezing" dir="t">
              <a:rot lat="0" lon="0" rev="5640000"/>
            </a:lightRig>
          </a:scene3d>
          <a:sp3d>
            <a:bevelT/>
          </a:sp3d>
        </p:spPr>
        <p:txBody>
          <a:bodyPr>
            <a:normAutofit/>
            <a:scene3d>
              <a:camera prst="orthographicFront"/>
              <a:lightRig rig="freezing" dir="t">
                <a:rot lat="0" lon="0" rev="5640000"/>
              </a:lightRig>
            </a:scene3d>
            <a:sp3d prstMaterial="flat">
              <a:bevelT w="38100" h="38100"/>
              <a:contourClr>
                <a:schemeClr val="tx2"/>
              </a:contourClr>
            </a:sp3d>
          </a:bodyPr>
          <a:lstStyle/>
          <a:p>
            <a:pPr algn="l"/>
            <a:r>
              <a:rPr lang="en-US" sz="6000" b="1" dirty="0">
                <a:solidFill>
                  <a:schemeClr val="bg2">
                    <a:lumMod val="40000"/>
                    <a:lumOff val="60000"/>
                  </a:schemeClr>
                </a:solidFill>
              </a:rPr>
              <a:t>Post Award </a:t>
            </a:r>
            <a:br>
              <a:rPr lang="en-US" sz="6000" b="1" dirty="0">
                <a:solidFill>
                  <a:schemeClr val="bg2">
                    <a:lumMod val="40000"/>
                    <a:lumOff val="60000"/>
                  </a:schemeClr>
                </a:solidFill>
              </a:rPr>
            </a:br>
            <a:r>
              <a:rPr lang="en-US" sz="6000" b="1" dirty="0">
                <a:solidFill>
                  <a:schemeClr val="bg2">
                    <a:lumMod val="40000"/>
                    <a:lumOff val="60000"/>
                  </a:schemeClr>
                </a:solidFill>
              </a:rPr>
              <a:t>Vendor’s Conference</a:t>
            </a:r>
          </a:p>
        </p:txBody>
      </p:sp>
      <p:sp>
        <p:nvSpPr>
          <p:cNvPr id="2" name="Subtitle 1"/>
          <p:cNvSpPr>
            <a:spLocks noGrp="1"/>
          </p:cNvSpPr>
          <p:nvPr>
            <p:ph type="subTitle" idx="1"/>
          </p:nvPr>
        </p:nvSpPr>
        <p:spPr>
          <a:xfrm>
            <a:off x="2133600" y="4648200"/>
            <a:ext cx="6553200" cy="1981200"/>
          </a:xfrm>
        </p:spPr>
        <p:txBody>
          <a:bodyPr>
            <a:noAutofit/>
          </a:bodyPr>
          <a:lstStyle/>
          <a:p>
            <a:r>
              <a:rPr lang="en-US" sz="2800" b="1" dirty="0"/>
              <a:t>U.S. Probation Office</a:t>
            </a:r>
          </a:p>
          <a:p>
            <a:r>
              <a:rPr lang="en-US" sz="2800" b="1" dirty="0"/>
              <a:t>U.S. Pretrial Services Office</a:t>
            </a:r>
          </a:p>
          <a:p>
            <a:r>
              <a:rPr lang="en-US" sz="2800" b="1"/>
              <a:t>October 13, 2022</a:t>
            </a:r>
            <a:endParaRPr lang="en-US" sz="2800" b="1" dirty="0"/>
          </a:p>
          <a:p>
            <a:endParaRPr lang="en-US" sz="2800" dirty="0"/>
          </a:p>
        </p:txBody>
      </p:sp>
      <p:pic>
        <p:nvPicPr>
          <p:cNvPr id="6" name="Picture 6" descr="http://bloximages.newyork1.vip.townnews.com/oaoa.com/content/tncms/assets/v3/editorial/8/36/8367e202-e206-11e1-98eb-0019bb30f31a/502385fc09155.preview-300.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7" b="100000" l="0" r="100000">
                        <a14:foregroundMark x1="52667" y1="46000" x2="52667" y2="46000"/>
                        <a14:foregroundMark x1="29667" y1="29667" x2="29667" y2="29667"/>
                        <a14:foregroundMark x1="67333" y1="80333" x2="67333" y2="80333"/>
                      </a14:backgroundRemoval>
                    </a14:imgEffect>
                  </a14:imgLayer>
                </a14:imgProps>
              </a:ext>
              <a:ext uri="{28A0092B-C50C-407E-A947-70E740481C1C}">
                <a14:useLocalDpi xmlns:a14="http://schemas.microsoft.com/office/drawing/2010/main" val="0"/>
              </a:ext>
            </a:extLst>
          </a:blip>
          <a:srcRect/>
          <a:stretch>
            <a:fillRect/>
          </a:stretch>
        </p:blipFill>
        <p:spPr bwMode="auto">
          <a:xfrm>
            <a:off x="1219200" y="41148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4770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1143000"/>
          </a:xfrm>
        </p:spPr>
        <p:txBody>
          <a:bodyPr>
            <a:normAutofit/>
          </a:bodyPr>
          <a:lstStyle/>
          <a:p>
            <a:r>
              <a:rPr lang="en-US" sz="4800" b="1" dirty="0"/>
              <a:t>Mental Health Services</a:t>
            </a:r>
          </a:p>
        </p:txBody>
      </p:sp>
      <p:sp>
        <p:nvSpPr>
          <p:cNvPr id="3" name="Content Placeholder 2"/>
          <p:cNvSpPr>
            <a:spLocks noGrp="1"/>
          </p:cNvSpPr>
          <p:nvPr>
            <p:ph sz="half" idx="1"/>
          </p:nvPr>
        </p:nvSpPr>
        <p:spPr/>
        <p:txBody>
          <a:bodyPr>
            <a:normAutofit/>
          </a:bodyPr>
          <a:lstStyle/>
          <a:p>
            <a:pPr>
              <a:lnSpc>
                <a:spcPct val="120000"/>
              </a:lnSpc>
            </a:pPr>
            <a:r>
              <a:rPr lang="en-US" sz="1700" b="1" dirty="0"/>
              <a:t>5011 </a:t>
            </a:r>
            <a:r>
              <a:rPr lang="en-US" sz="1500" b="1" dirty="0"/>
              <a:t>Mental Health Assessment: </a:t>
            </a:r>
            <a:r>
              <a:rPr lang="en-US" sz="1500" dirty="0"/>
              <a:t>Performed by a masters or doctoral level clinician who is licensed or certified and meets the standards of practice established by his/her state regulatory board.</a:t>
            </a:r>
          </a:p>
          <a:p>
            <a:pPr marL="114300" indent="0">
              <a:lnSpc>
                <a:spcPct val="120000"/>
              </a:lnSpc>
              <a:buNone/>
            </a:pPr>
            <a:endParaRPr lang="en-US" sz="1500" dirty="0"/>
          </a:p>
          <a:p>
            <a:pPr>
              <a:lnSpc>
                <a:spcPct val="120000"/>
              </a:lnSpc>
            </a:pPr>
            <a:r>
              <a:rPr lang="en-US" sz="1700" b="1" dirty="0"/>
              <a:t>5030</a:t>
            </a:r>
            <a:r>
              <a:rPr lang="en-US" sz="1500" b="1" dirty="0"/>
              <a:t> Psychiatric Evaluation and Report: </a:t>
            </a:r>
            <a:r>
              <a:rPr lang="en-US" sz="1500" dirty="0"/>
              <a:t>To establish a psychiatric diagnosis, to determine the need for psychotropic medications and/or to develop an initial treatment plan with particular consideration of any immediate interventions that may be needed to ensure the defendant’s/offender’s safety and that of the community.</a:t>
            </a:r>
          </a:p>
          <a:p>
            <a:endParaRPr lang="en-US" sz="1500" dirty="0"/>
          </a:p>
        </p:txBody>
      </p:sp>
      <p:sp>
        <p:nvSpPr>
          <p:cNvPr id="4" name="Content Placeholder 3"/>
          <p:cNvSpPr>
            <a:spLocks noGrp="1"/>
          </p:cNvSpPr>
          <p:nvPr>
            <p:ph sz="half" idx="2"/>
          </p:nvPr>
        </p:nvSpPr>
        <p:spPr/>
        <p:txBody>
          <a:bodyPr>
            <a:noAutofit/>
          </a:bodyPr>
          <a:lstStyle/>
          <a:p>
            <a:r>
              <a:rPr lang="en-US" sz="1600" b="1" dirty="0"/>
              <a:t>6000</a:t>
            </a:r>
            <a:r>
              <a:rPr lang="en-US" sz="1400" b="1" dirty="0"/>
              <a:t> Case Management Services (Mental Health): </a:t>
            </a:r>
            <a:r>
              <a:rPr lang="en-US" sz="1400" dirty="0"/>
              <a:t>A method of coordinating the care of </a:t>
            </a:r>
            <a:r>
              <a:rPr lang="en-US" sz="1400" b="1" u="sng" dirty="0"/>
              <a:t>severely mentally ill</a:t>
            </a:r>
            <a:r>
              <a:rPr lang="en-US" sz="1400" dirty="0"/>
              <a:t> people in the community. Case management services serve as a way of linking clients to essential services including, but not limited to, securing financial benefits, health and mental health care. Only to be used in conjunction with mental health counseling.</a:t>
            </a:r>
          </a:p>
          <a:p>
            <a:pPr marL="114300" indent="0">
              <a:buNone/>
            </a:pPr>
            <a:endParaRPr lang="en-US" sz="1400" dirty="0"/>
          </a:p>
          <a:p>
            <a:r>
              <a:rPr lang="en-US" sz="1600" b="1" dirty="0"/>
              <a:t>6010</a:t>
            </a:r>
            <a:r>
              <a:rPr lang="en-US" sz="1400" b="1" dirty="0"/>
              <a:t> Mental Health Counseling (Individual):</a:t>
            </a:r>
            <a:r>
              <a:rPr lang="en-US" sz="1400" dirty="0"/>
              <a:t> Clinical interaction between a defendant/offender and a psychiatrist, psychologist, or masters or doctoral level practitioner who is licensed or certified by his/her state’s regulatory board. The interactions shall be deliberate and based on clinical modalities, which have demonstrated evidence to stabilize mental health symptoms.</a:t>
            </a:r>
          </a:p>
          <a:p>
            <a:endParaRPr lang="en-US" sz="1600" dirty="0"/>
          </a:p>
          <a:p>
            <a:endParaRPr lang="en-US" sz="1500" dirty="0"/>
          </a:p>
        </p:txBody>
      </p:sp>
      <p:pic>
        <p:nvPicPr>
          <p:cNvPr id="3074" name="Picture 2" descr="Image result for mental health serv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28600"/>
            <a:ext cx="156801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514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8229600" cy="1143000"/>
          </a:xfrm>
        </p:spPr>
        <p:txBody>
          <a:bodyPr>
            <a:normAutofit/>
          </a:bodyPr>
          <a:lstStyle/>
          <a:p>
            <a:r>
              <a:rPr lang="en-US" sz="4800" b="1" dirty="0"/>
              <a:t>Mental Health Cont’d.</a:t>
            </a:r>
          </a:p>
        </p:txBody>
      </p:sp>
      <p:sp>
        <p:nvSpPr>
          <p:cNvPr id="3" name="Content Placeholder 2"/>
          <p:cNvSpPr>
            <a:spLocks noGrp="1"/>
          </p:cNvSpPr>
          <p:nvPr>
            <p:ph sz="half" idx="1"/>
          </p:nvPr>
        </p:nvSpPr>
        <p:spPr/>
        <p:txBody>
          <a:bodyPr>
            <a:normAutofit fontScale="85000" lnSpcReduction="20000"/>
          </a:bodyPr>
          <a:lstStyle/>
          <a:p>
            <a:r>
              <a:rPr lang="en-US" sz="1600" b="1" dirty="0"/>
              <a:t>6030 Mental Health Counseling (Family): </a:t>
            </a:r>
            <a:r>
              <a:rPr lang="en-US" sz="1600" dirty="0"/>
              <a:t>Defendant/offender and one or more family members. The vendor may meet with family members without the defendant/offender present with USPO/USPSO written approval.</a:t>
            </a:r>
          </a:p>
          <a:p>
            <a:endParaRPr lang="en-US" sz="1600" dirty="0"/>
          </a:p>
          <a:p>
            <a:r>
              <a:rPr lang="en-US" sz="1600" b="1" dirty="0"/>
              <a:t>6051 Medication Monitoring: </a:t>
            </a:r>
            <a:r>
              <a:rPr lang="en-US" sz="1600" dirty="0"/>
              <a:t>Prescribe and evaluate the efficacy of psychotropic medications (incorporating feedback from the treatment provider and/or the USPO/USPSO).</a:t>
            </a:r>
          </a:p>
          <a:p>
            <a:endParaRPr lang="en-US" sz="1600" dirty="0"/>
          </a:p>
          <a:p>
            <a:r>
              <a:rPr lang="en-US" sz="1600" b="1" dirty="0"/>
              <a:t>6001 Short Term Residential for Co-Occurring Disorders:</a:t>
            </a:r>
            <a:r>
              <a:rPr lang="en-US" sz="1600" dirty="0"/>
              <a:t> Inpatient treatment program for individuals who are suffering from both chemical abuse/dependence and a mental health disorder</a:t>
            </a:r>
          </a:p>
          <a:p>
            <a:endParaRPr lang="en-US" sz="1600" dirty="0"/>
          </a:p>
          <a:p>
            <a:endParaRPr lang="en-US" sz="1600" dirty="0"/>
          </a:p>
          <a:p>
            <a:endParaRPr lang="en-US" sz="1500" dirty="0"/>
          </a:p>
        </p:txBody>
      </p:sp>
      <p:sp>
        <p:nvSpPr>
          <p:cNvPr id="4" name="Content Placeholder 3"/>
          <p:cNvSpPr>
            <a:spLocks noGrp="1"/>
          </p:cNvSpPr>
          <p:nvPr>
            <p:ph sz="half" idx="2"/>
          </p:nvPr>
        </p:nvSpPr>
        <p:spPr>
          <a:xfrm>
            <a:off x="4648200" y="1920085"/>
            <a:ext cx="4235014" cy="4434840"/>
          </a:xfrm>
        </p:spPr>
        <p:txBody>
          <a:bodyPr>
            <a:normAutofit fontScale="85000" lnSpcReduction="20000"/>
          </a:bodyPr>
          <a:lstStyle/>
          <a:p>
            <a:r>
              <a:rPr lang="en-US" sz="1600" b="1" dirty="0"/>
              <a:t>6016 Integrated Treatment Services for Co-Occurring Disorders Assessment: </a:t>
            </a:r>
            <a:r>
              <a:rPr lang="en-US" sz="1600" dirty="0"/>
              <a:t>This is a comprehensive biopsychosocial assessment and report which shall be performed by a masters or doctoral level clinician who is licensed or certified and meets the standards of practice established by his/her state regulatory board for the purposes of defining the nature of the problem and developing specific treatment recommendations addressing the problem. The assessment could also be conducted by a non-licensed masters level clinician under the supervision of a licensed professional in accordance with state licensing standards.  </a:t>
            </a:r>
            <a:endParaRPr lang="en-US" sz="1600" b="1" dirty="0"/>
          </a:p>
          <a:p>
            <a:r>
              <a:rPr lang="en-US" sz="1600" b="1" dirty="0"/>
              <a:t>6015</a:t>
            </a:r>
            <a:r>
              <a:rPr lang="en-US" sz="1400" b="1" dirty="0"/>
              <a:t> Integrated Treatment Services for Co-Occurring Disorders/Individual Counseling:</a:t>
            </a:r>
            <a:r>
              <a:rPr lang="en-US" sz="1400" dirty="0"/>
              <a:t> To one defendant/offender.  This treatment shall conform to the standards set forth in 2010 and 6010 but shall be completed in an integrated fashion.</a:t>
            </a:r>
          </a:p>
          <a:p>
            <a:endParaRPr lang="en-US" sz="1400" dirty="0"/>
          </a:p>
          <a:p>
            <a:r>
              <a:rPr lang="en-US" sz="1600" b="1" dirty="0"/>
              <a:t>6026</a:t>
            </a:r>
            <a:r>
              <a:rPr lang="en-US" sz="1400" b="1" dirty="0"/>
              <a:t> Group Counseling-Integrated Treatment for Co-Occurring Disorders:           </a:t>
            </a:r>
            <a:r>
              <a:rPr lang="en-US" sz="1400" dirty="0"/>
              <a:t>2 to 10 defendants/offenders. Treatment shall conform to the standards set forth in 2020 (substance abuse) and 6020 (mental health), but shall be completed in an integrated fashion</a:t>
            </a:r>
          </a:p>
          <a:p>
            <a:endParaRPr lang="en-US" sz="1600" dirty="0"/>
          </a:p>
          <a:p>
            <a:endParaRPr lang="en-US" sz="1500" dirty="0"/>
          </a:p>
        </p:txBody>
      </p:sp>
      <p:pic>
        <p:nvPicPr>
          <p:cNvPr id="5" name="Picture 2" descr="Image result for mental health serv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28600"/>
            <a:ext cx="1568014"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8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896112"/>
          </a:xfrm>
        </p:spPr>
        <p:txBody>
          <a:bodyPr>
            <a:normAutofit/>
          </a:bodyPr>
          <a:lstStyle/>
          <a:p>
            <a:r>
              <a:rPr lang="en-US" sz="4800" b="1" dirty="0"/>
              <a:t>Sex Offense Specific Services</a:t>
            </a:r>
          </a:p>
        </p:txBody>
      </p:sp>
      <p:sp>
        <p:nvSpPr>
          <p:cNvPr id="3" name="Content Placeholder 2"/>
          <p:cNvSpPr>
            <a:spLocks noGrp="1"/>
          </p:cNvSpPr>
          <p:nvPr>
            <p:ph sz="half" idx="1"/>
          </p:nvPr>
        </p:nvSpPr>
        <p:spPr/>
        <p:txBody>
          <a:bodyPr>
            <a:normAutofit/>
          </a:bodyPr>
          <a:lstStyle/>
          <a:p>
            <a:r>
              <a:rPr lang="en-US" sz="1600" b="1" dirty="0"/>
              <a:t>5012 </a:t>
            </a:r>
            <a:r>
              <a:rPr lang="en-US" sz="1400" b="1" dirty="0"/>
              <a:t>Sex Offense Specific Evaluation and Report: </a:t>
            </a:r>
            <a:r>
              <a:rPr lang="en-US" sz="1400" dirty="0"/>
              <a:t>Commonly known as a “psychosexual evaluation,” is a comprehensive evaluation of an alleged or convicted sex offender, meant to provide a written clinical evaluation of a defendant’s/offender's risk for reoffending and current amenability for treatment; to guide and direct specific recommendations for the conditions of treatment and supervision; to provide information that will help to identify the optimal setting, intensity of intervention, and level of supervision; and to assess the potential dangerousness of the defendant/offender.</a:t>
            </a:r>
          </a:p>
          <a:p>
            <a:endParaRPr lang="en-US" sz="1500" dirty="0"/>
          </a:p>
        </p:txBody>
      </p:sp>
      <p:sp>
        <p:nvSpPr>
          <p:cNvPr id="4" name="Content Placeholder 3"/>
          <p:cNvSpPr>
            <a:spLocks noGrp="1"/>
          </p:cNvSpPr>
          <p:nvPr>
            <p:ph sz="half" idx="2"/>
          </p:nvPr>
        </p:nvSpPr>
        <p:spPr/>
        <p:txBody>
          <a:bodyPr>
            <a:normAutofit/>
          </a:bodyPr>
          <a:lstStyle/>
          <a:p>
            <a:r>
              <a:rPr lang="en-US" sz="1600" b="1" dirty="0"/>
              <a:t>5022</a:t>
            </a:r>
            <a:r>
              <a:rPr lang="en-US" sz="1400" b="1" dirty="0"/>
              <a:t> Clinical Polygraph Exam and Report:</a:t>
            </a:r>
            <a:r>
              <a:rPr lang="en-US" sz="1400" dirty="0"/>
              <a:t> Diagnostic instrument and procedure which includes a report designed to assist in the treatment and supervision of defendants/offenders by detecting deception or verifying the truth of their statements.</a:t>
            </a:r>
          </a:p>
          <a:p>
            <a:endParaRPr lang="en-US" sz="1400" dirty="0"/>
          </a:p>
          <a:p>
            <a:r>
              <a:rPr lang="en-US" sz="1600" b="1" dirty="0"/>
              <a:t>5023</a:t>
            </a:r>
            <a:r>
              <a:rPr lang="en-US" sz="1400" b="1" dirty="0"/>
              <a:t> Maintenance/Monitoring Test: </a:t>
            </a:r>
            <a:r>
              <a:rPr lang="en-US" sz="1400" dirty="0"/>
              <a:t>Employed to periodically investigate the defendant/offender’s honesty with community supervision and compliance with supervision.</a:t>
            </a:r>
          </a:p>
          <a:p>
            <a:endParaRPr lang="en-US" sz="1400" dirty="0"/>
          </a:p>
          <a:p>
            <a:r>
              <a:rPr lang="en-US" sz="1600" b="1" dirty="0"/>
              <a:t>5025</a:t>
            </a:r>
            <a:r>
              <a:rPr lang="en-US" sz="1400" b="1" dirty="0"/>
              <a:t> VRT Measure of Sexual Interest</a:t>
            </a:r>
            <a:r>
              <a:rPr lang="en-US" sz="1400" dirty="0"/>
              <a:t>: An objective method for evaluating sexual interest which is designed to determine sex offender treatment needs and risk levels.</a:t>
            </a:r>
          </a:p>
          <a:p>
            <a:endParaRPr lang="en-US" sz="1600" dirty="0"/>
          </a:p>
          <a:p>
            <a:endParaRPr lang="en-US" sz="1500" dirty="0"/>
          </a:p>
        </p:txBody>
      </p:sp>
    </p:spTree>
    <p:extLst>
      <p:ext uri="{BB962C8B-B14F-4D97-AF65-F5344CB8AC3E}">
        <p14:creationId xmlns:p14="http://schemas.microsoft.com/office/powerpoint/2010/main" val="1416268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905000"/>
            <a:ext cx="4038600" cy="4434840"/>
          </a:xfrm>
        </p:spPr>
        <p:txBody>
          <a:bodyPr>
            <a:noAutofit/>
          </a:bodyPr>
          <a:lstStyle/>
          <a:p>
            <a:pPr>
              <a:lnSpc>
                <a:spcPct val="110000"/>
              </a:lnSpc>
            </a:pPr>
            <a:r>
              <a:rPr lang="en-US" sz="1600" b="1" dirty="0"/>
              <a:t>6012 </a:t>
            </a:r>
            <a:r>
              <a:rPr lang="en-US" sz="1400" b="1" dirty="0"/>
              <a:t>Individual SO Treatment: </a:t>
            </a:r>
            <a:r>
              <a:rPr lang="en-US" sz="1400" dirty="0"/>
              <a:t>Treatment is provided by a licensed/certified psychiatrist, psychologist, or masters or doctoral level practitioners who meets the standards of practice established by his/her state’s regulatory board and adheres to the established ethics, standards of practices of state sex offender management board.  Practitioners employ treatment methods that are based on a recognition of the long-term, comprehensive, offense-specific treatment for sex offenders. </a:t>
            </a:r>
          </a:p>
          <a:p>
            <a:pPr marL="114300" indent="0">
              <a:lnSpc>
                <a:spcPct val="110000"/>
              </a:lnSpc>
              <a:buNone/>
            </a:pPr>
            <a:endParaRPr lang="en-US" sz="1400" dirty="0"/>
          </a:p>
          <a:p>
            <a:pPr>
              <a:lnSpc>
                <a:spcPct val="110000"/>
              </a:lnSpc>
            </a:pPr>
            <a:r>
              <a:rPr lang="en-US" sz="1600" b="1" dirty="0"/>
              <a:t>7013 </a:t>
            </a:r>
            <a:r>
              <a:rPr lang="en-US" sz="1400" b="1" dirty="0"/>
              <a:t>Individualized Specialized Treatment (Sex Offender-Pretrial Only).</a:t>
            </a:r>
            <a:endParaRPr lang="en-US" sz="1400" dirty="0"/>
          </a:p>
          <a:p>
            <a:endParaRPr lang="en-US" sz="1500" dirty="0"/>
          </a:p>
        </p:txBody>
      </p:sp>
      <p:sp>
        <p:nvSpPr>
          <p:cNvPr id="2" name="Title 1"/>
          <p:cNvSpPr>
            <a:spLocks noGrp="1"/>
          </p:cNvSpPr>
          <p:nvPr>
            <p:ph type="title"/>
          </p:nvPr>
        </p:nvSpPr>
        <p:spPr>
          <a:xfrm>
            <a:off x="457200" y="457200"/>
            <a:ext cx="8229600" cy="1143000"/>
          </a:xfrm>
        </p:spPr>
        <p:txBody>
          <a:bodyPr>
            <a:normAutofit/>
          </a:bodyPr>
          <a:lstStyle/>
          <a:p>
            <a:r>
              <a:rPr lang="en-US" sz="4800" b="1" dirty="0"/>
              <a:t>Sex Offense Services Cont’d.</a:t>
            </a:r>
          </a:p>
        </p:txBody>
      </p:sp>
      <p:sp>
        <p:nvSpPr>
          <p:cNvPr id="4" name="Content Placeholder 3"/>
          <p:cNvSpPr>
            <a:spLocks noGrp="1"/>
          </p:cNvSpPr>
          <p:nvPr>
            <p:ph sz="half" idx="2"/>
          </p:nvPr>
        </p:nvSpPr>
        <p:spPr>
          <a:xfrm>
            <a:off x="4495800" y="1905000"/>
            <a:ext cx="4191000" cy="4434840"/>
          </a:xfrm>
        </p:spPr>
        <p:txBody>
          <a:bodyPr>
            <a:noAutofit/>
          </a:bodyPr>
          <a:lstStyle/>
          <a:p>
            <a:r>
              <a:rPr lang="en-US" sz="1600" b="1" dirty="0"/>
              <a:t>6090</a:t>
            </a:r>
            <a:r>
              <a:rPr lang="en-US" sz="1400" b="1" dirty="0"/>
              <a:t> Group Sex Offense-Specific Treatment Readiness: </a:t>
            </a:r>
            <a:r>
              <a:rPr lang="en-US" sz="1400" dirty="0"/>
              <a:t> 2 to 12 defendants/offenders. Treatment Readiness Group shall include offenders with little or no understanding of the cycle of sexual offenses. The attendance of one family member per offender shall be included in the unit price in Section B</a:t>
            </a:r>
            <a:r>
              <a:rPr lang="en-US" sz="1400" b="1" dirty="0"/>
              <a:t>.</a:t>
            </a:r>
          </a:p>
          <a:p>
            <a:pPr marL="114300" indent="0">
              <a:buNone/>
            </a:pPr>
            <a:endParaRPr lang="en-US" sz="1400" b="1" dirty="0"/>
          </a:p>
          <a:p>
            <a:r>
              <a:rPr lang="en-US" sz="1600" b="1" dirty="0"/>
              <a:t>6091</a:t>
            </a:r>
            <a:r>
              <a:rPr lang="en-US" sz="1400" b="1" dirty="0"/>
              <a:t> Sex Offender and Chaperone Training and Support</a:t>
            </a:r>
            <a:r>
              <a:rPr lang="en-US" sz="1400" dirty="0"/>
              <a:t>: A psycho-educational/specialized training for one or more significant others, or family members of a defendant/offender charged with or convicted of a sex offense. Goal is to provide a means of certifying individuals designated by the USPO/USPSO to act as a chaperone for the defendant/offender and safeguard for the community.</a:t>
            </a:r>
          </a:p>
          <a:p>
            <a:endParaRPr lang="en-US" sz="1400" dirty="0"/>
          </a:p>
          <a:p>
            <a:endParaRPr lang="en-US" sz="1400" dirty="0"/>
          </a:p>
        </p:txBody>
      </p:sp>
    </p:spTree>
    <p:extLst>
      <p:ext uri="{BB962C8B-B14F-4D97-AF65-F5344CB8AC3E}">
        <p14:creationId xmlns:p14="http://schemas.microsoft.com/office/powerpoint/2010/main" val="3618145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b="1" dirty="0"/>
              <a:t>Sex Offense Services Cont’d.</a:t>
            </a:r>
          </a:p>
        </p:txBody>
      </p:sp>
      <p:sp>
        <p:nvSpPr>
          <p:cNvPr id="3" name="Content Placeholder 2"/>
          <p:cNvSpPr>
            <a:spLocks noGrp="1"/>
          </p:cNvSpPr>
          <p:nvPr>
            <p:ph sz="half" idx="1"/>
          </p:nvPr>
        </p:nvSpPr>
        <p:spPr/>
        <p:txBody>
          <a:bodyPr>
            <a:noAutofit/>
          </a:bodyPr>
          <a:lstStyle/>
          <a:p>
            <a:r>
              <a:rPr lang="en-US" sz="1600" b="1" dirty="0"/>
              <a:t>6022</a:t>
            </a:r>
            <a:r>
              <a:rPr lang="en-US" sz="1400" b="1" dirty="0"/>
              <a:t> Group SO Treatment</a:t>
            </a:r>
            <a:r>
              <a:rPr lang="en-US" sz="1400" dirty="0"/>
              <a:t>: 2 to 10 defendants/offenders.  Treatment is provided by a licensed/certified psychiatrist, psychologist, or masters or doctoral level practitioners who meets the standards of practice established by his/her state’s regulatory board and adheres to the established ethics, standards of practices of state sex offender management board.  Practitioners employ treatment methods that are based on a recognition of the long-term, comprehensive, offense-specific treatment for sex offenders.</a:t>
            </a:r>
          </a:p>
          <a:p>
            <a:endParaRPr lang="en-US" sz="1400" dirty="0"/>
          </a:p>
          <a:p>
            <a:r>
              <a:rPr lang="en-US" sz="1600" b="1" dirty="0"/>
              <a:t>7023</a:t>
            </a:r>
            <a:r>
              <a:rPr lang="en-US" sz="1400" b="1" dirty="0"/>
              <a:t> Group Specialized Treatment (Sex Offender-Pretrial Only): </a:t>
            </a:r>
            <a:r>
              <a:rPr lang="en-US" sz="1400" dirty="0"/>
              <a:t>2 to 10 defendants. </a:t>
            </a:r>
          </a:p>
          <a:p>
            <a:endParaRPr lang="en-US" sz="1400" dirty="0"/>
          </a:p>
          <a:p>
            <a:endParaRPr lang="en-US" sz="1400" dirty="0"/>
          </a:p>
          <a:p>
            <a:endParaRPr lang="en-US" sz="1400" dirty="0"/>
          </a:p>
        </p:txBody>
      </p:sp>
      <p:sp>
        <p:nvSpPr>
          <p:cNvPr id="4" name="Content Placeholder 3"/>
          <p:cNvSpPr>
            <a:spLocks noGrp="1"/>
          </p:cNvSpPr>
          <p:nvPr>
            <p:ph sz="half" idx="2"/>
          </p:nvPr>
        </p:nvSpPr>
        <p:spPr/>
        <p:txBody>
          <a:bodyPr>
            <a:noAutofit/>
          </a:bodyPr>
          <a:lstStyle/>
          <a:p>
            <a:r>
              <a:rPr lang="en-US" sz="1600" b="1" dirty="0"/>
              <a:t>6032 </a:t>
            </a:r>
            <a:r>
              <a:rPr lang="en-US" sz="1400" b="1" dirty="0"/>
              <a:t>Family SO Treatment</a:t>
            </a:r>
            <a:r>
              <a:rPr lang="en-US" sz="1400" dirty="0"/>
              <a:t>: To a defendant/offender and one or more family members.  Treatment is provided by a licensed/certified psychiatrist, psychologist, or masters or doctoral level practitioners who meets the standards of practice established by his/her state’s regulatory board and adheres to the established ethics, standards of practices of state sex offender management board.  Practitioners employ treatment methods that are based on a recognition of the long-term, comprehensive, offense-specific treatment for sex offenders.</a:t>
            </a:r>
          </a:p>
          <a:p>
            <a:endParaRPr lang="en-US" dirty="0"/>
          </a:p>
        </p:txBody>
      </p:sp>
    </p:spTree>
    <p:extLst>
      <p:ext uri="{BB962C8B-B14F-4D97-AF65-F5344CB8AC3E}">
        <p14:creationId xmlns:p14="http://schemas.microsoft.com/office/powerpoint/2010/main" val="679168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normAutofit/>
          </a:bodyPr>
          <a:lstStyle/>
          <a:p>
            <a:r>
              <a:rPr lang="en-US" sz="4800" b="1" dirty="0"/>
              <a:t>Other Services</a:t>
            </a:r>
          </a:p>
        </p:txBody>
      </p:sp>
      <p:sp>
        <p:nvSpPr>
          <p:cNvPr id="3" name="Content Placeholder 2"/>
          <p:cNvSpPr>
            <a:spLocks noGrp="1"/>
          </p:cNvSpPr>
          <p:nvPr>
            <p:ph idx="1"/>
          </p:nvPr>
        </p:nvSpPr>
        <p:spPr/>
        <p:txBody>
          <a:bodyPr>
            <a:noAutofit/>
          </a:bodyPr>
          <a:lstStyle/>
          <a:p>
            <a:pPr>
              <a:lnSpc>
                <a:spcPct val="110000"/>
              </a:lnSpc>
            </a:pPr>
            <a:r>
              <a:rPr lang="en-US" sz="1800" b="1" dirty="0"/>
              <a:t>1201</a:t>
            </a:r>
            <a:r>
              <a:rPr lang="en-US" sz="1600" b="1" dirty="0"/>
              <a:t> Administrative Fee For Defendant/Offender Transportation Expenses</a:t>
            </a:r>
            <a:r>
              <a:rPr lang="en-US" sz="1600" dirty="0"/>
              <a:t>:            A reasonable monthly fee to administer transportation expense funds, not exceed 5% of the monthly funds distributed under 1202. </a:t>
            </a:r>
          </a:p>
          <a:p>
            <a:pPr>
              <a:lnSpc>
                <a:spcPct val="110000"/>
              </a:lnSpc>
            </a:pPr>
            <a:r>
              <a:rPr lang="en-US" sz="1800" b="1" dirty="0"/>
              <a:t>1202</a:t>
            </a:r>
            <a:r>
              <a:rPr lang="en-US" sz="1600" b="1" dirty="0"/>
              <a:t> Defendant/Offender Transportation Expenses</a:t>
            </a:r>
            <a:r>
              <a:rPr lang="en-US" sz="1600" dirty="0"/>
              <a:t>:                                                   For defendant/offender transportation to and from treatment facilities.</a:t>
            </a:r>
          </a:p>
          <a:p>
            <a:pPr>
              <a:lnSpc>
                <a:spcPct val="110000"/>
              </a:lnSpc>
            </a:pPr>
            <a:r>
              <a:rPr lang="en-US" sz="1800" b="1" dirty="0"/>
              <a:t>1501</a:t>
            </a:r>
            <a:r>
              <a:rPr lang="en-US" sz="1600" b="1" dirty="0"/>
              <a:t> Defendant/Offender Reimbursement and Co-Payment:                               </a:t>
            </a:r>
            <a:r>
              <a:rPr lang="en-US" sz="1600" dirty="0"/>
              <a:t>Collect any co-payment authorized on the Program Plan (Probation Form 45) and deduct any collected co-payment from the next invoice to be submitted to the judiciary.</a:t>
            </a:r>
          </a:p>
          <a:p>
            <a:pPr marL="114300" indent="0">
              <a:lnSpc>
                <a:spcPct val="110000"/>
              </a:lnSpc>
              <a:buNone/>
            </a:pPr>
            <a:endParaRPr lang="en-US" sz="1600" dirty="0"/>
          </a:p>
          <a:p>
            <a:pPr marL="114300" indent="0" algn="just">
              <a:lnSpc>
                <a:spcPct val="110000"/>
              </a:lnSpc>
              <a:buNone/>
            </a:pPr>
            <a:r>
              <a:rPr lang="en-US" sz="1400" b="1" dirty="0">
                <a:solidFill>
                  <a:schemeClr val="accent1">
                    <a:lumMod val="75000"/>
                  </a:schemeClr>
                </a:solidFill>
              </a:rPr>
              <a:t>Additional details regarding each project code can be found in Section C of the Statement of Work (SOW), available under the treatment services tab of our website.</a:t>
            </a:r>
          </a:p>
          <a:p>
            <a:pPr marL="114300" indent="0" algn="just">
              <a:lnSpc>
                <a:spcPct val="110000"/>
              </a:lnSpc>
              <a:buNone/>
            </a:pPr>
            <a:endParaRPr lang="en-US" sz="1400" b="1" dirty="0">
              <a:solidFill>
                <a:schemeClr val="accent1">
                  <a:lumMod val="75000"/>
                </a:schemeClr>
              </a:solidFill>
            </a:endParaRPr>
          </a:p>
          <a:p>
            <a:pPr marL="114300" indent="0" algn="just">
              <a:lnSpc>
                <a:spcPct val="110000"/>
              </a:lnSpc>
              <a:buNone/>
            </a:pPr>
            <a:r>
              <a:rPr lang="en-US" sz="1400" b="1" dirty="0">
                <a:solidFill>
                  <a:schemeClr val="accent1">
                    <a:lumMod val="75000"/>
                  </a:schemeClr>
                </a:solidFill>
              </a:rPr>
              <a:t>*Note several “Local Needs” will be posted, detailing service specifications in some areas beyond those found in the SOW*</a:t>
            </a:r>
          </a:p>
        </p:txBody>
      </p:sp>
    </p:spTree>
    <p:extLst>
      <p:ext uri="{BB962C8B-B14F-4D97-AF65-F5344CB8AC3E}">
        <p14:creationId xmlns:p14="http://schemas.microsoft.com/office/powerpoint/2010/main" val="2956292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85800"/>
            <a:ext cx="8229600" cy="1143000"/>
          </a:xfrm>
        </p:spPr>
        <p:txBody>
          <a:bodyPr>
            <a:noAutofit/>
          </a:bodyPr>
          <a:lstStyle/>
          <a:p>
            <a:r>
              <a:rPr lang="en-US" sz="3600" b="1" dirty="0"/>
              <a:t>Vendor Staff Requirements</a:t>
            </a:r>
            <a:br>
              <a:rPr lang="en-US" sz="3600" b="1" dirty="0"/>
            </a:br>
            <a:r>
              <a:rPr lang="en-US" sz="3600" b="1" dirty="0"/>
              <a:t>SUBSTANCE ABUSE</a:t>
            </a:r>
          </a:p>
        </p:txBody>
      </p:sp>
      <p:sp>
        <p:nvSpPr>
          <p:cNvPr id="4" name="Content Placeholder 3"/>
          <p:cNvSpPr>
            <a:spLocks noGrp="1"/>
          </p:cNvSpPr>
          <p:nvPr>
            <p:ph idx="1"/>
          </p:nvPr>
        </p:nvSpPr>
        <p:spPr>
          <a:xfrm>
            <a:off x="304800" y="1935480"/>
            <a:ext cx="8458200" cy="4922520"/>
          </a:xfrm>
        </p:spPr>
        <p:txBody>
          <a:bodyPr>
            <a:noAutofit/>
          </a:bodyPr>
          <a:lstStyle/>
          <a:p>
            <a:pPr algn="just"/>
            <a:r>
              <a:rPr lang="en-US" sz="1500" b="1" dirty="0"/>
              <a:t>Undergo training on proper urinalysis collection and administration procedures.</a:t>
            </a:r>
          </a:p>
          <a:p>
            <a:pPr marL="114300" indent="0">
              <a:buNone/>
            </a:pPr>
            <a:endParaRPr lang="en-US" sz="1500" dirty="0"/>
          </a:p>
          <a:p>
            <a:pPr lvl="0" algn="just"/>
            <a:r>
              <a:rPr lang="en-US" sz="1500" b="1" dirty="0"/>
              <a:t>Assessments and Counseling will be face to face and conducted by a state certified addictions counselor or clinician who meets the standards of practice established by his/her state’s regulatory board. </a:t>
            </a:r>
            <a:endParaRPr lang="en-US" sz="1500" b="1" dirty="0">
              <a:highlight>
                <a:srgbClr val="FFFF00"/>
              </a:highlight>
            </a:endParaRPr>
          </a:p>
          <a:p>
            <a:pPr marL="114300" lvl="0" indent="0">
              <a:buNone/>
            </a:pPr>
            <a:endParaRPr lang="en-US" sz="1500" dirty="0"/>
          </a:p>
          <a:p>
            <a:pPr lvl="0"/>
            <a:r>
              <a:rPr lang="en-US" sz="1500" b="1" dirty="0"/>
              <a:t>Counselors will have at least one of the following:</a:t>
            </a:r>
          </a:p>
          <a:p>
            <a:pPr lvl="1"/>
            <a:r>
              <a:rPr lang="en-US" sz="1400" dirty="0"/>
              <a:t>Advanced degree (masters or doctoral level) in behavioral science, preferably psychology or social work</a:t>
            </a:r>
          </a:p>
          <a:p>
            <a:pPr lvl="1"/>
            <a:r>
              <a:rPr lang="en-US" sz="1400" dirty="0"/>
              <a:t>A BA/BS and at least 2 years of drug treatment training and/or experience</a:t>
            </a:r>
          </a:p>
          <a:p>
            <a:pPr lvl="1"/>
            <a:r>
              <a:rPr lang="en-US" sz="1400" dirty="0"/>
              <a:t>Counselors shall be certified and/or have credentials to engage in substance abuse treatment interventions per state regulatory board/accrediting agency</a:t>
            </a:r>
          </a:p>
          <a:p>
            <a:pPr lvl="1"/>
            <a:r>
              <a:rPr lang="en-US" sz="1400" dirty="0"/>
              <a:t>Paraprofessionals can be used only under the supervision of and in conjunction with, a staff member described above, and after approval is given from Contracting Officer.  Interns may be considered paraprofessionals.</a:t>
            </a:r>
          </a:p>
          <a:p>
            <a:pPr marL="411480" lvl="1" indent="0">
              <a:buNone/>
            </a:pPr>
            <a:endParaRPr lang="en-US" sz="1500" dirty="0"/>
          </a:p>
          <a:p>
            <a:pPr marL="342900" lvl="1">
              <a:buClr>
                <a:schemeClr val="accent1"/>
              </a:buClr>
            </a:pPr>
            <a:r>
              <a:rPr lang="en-US" sz="1500" b="1" dirty="0"/>
              <a:t>Emergency services (after hour staff phone numbers/local hotlines and/or procedures when counselors are unavailable</a:t>
            </a:r>
          </a:p>
          <a:p>
            <a:endParaRPr lang="en-US" dirty="0"/>
          </a:p>
        </p:txBody>
      </p:sp>
    </p:spTree>
    <p:extLst>
      <p:ext uri="{BB962C8B-B14F-4D97-AF65-F5344CB8AC3E}">
        <p14:creationId xmlns:p14="http://schemas.microsoft.com/office/powerpoint/2010/main" val="3188197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8229600" cy="1143000"/>
          </a:xfrm>
        </p:spPr>
        <p:txBody>
          <a:bodyPr>
            <a:noAutofit/>
          </a:bodyPr>
          <a:lstStyle/>
          <a:p>
            <a:r>
              <a:rPr lang="en-US" sz="3600" b="1" dirty="0"/>
              <a:t>Vendor Staff Requirements</a:t>
            </a:r>
            <a:br>
              <a:rPr lang="en-US" sz="3600" b="1" dirty="0"/>
            </a:br>
            <a:r>
              <a:rPr lang="en-US" sz="3600" b="1" dirty="0"/>
              <a:t>Mental Health &amp; Co-occurring</a:t>
            </a:r>
          </a:p>
        </p:txBody>
      </p:sp>
      <p:sp>
        <p:nvSpPr>
          <p:cNvPr id="4" name="Content Placeholder 3"/>
          <p:cNvSpPr>
            <a:spLocks noGrp="1"/>
          </p:cNvSpPr>
          <p:nvPr>
            <p:ph sz="half" idx="1"/>
          </p:nvPr>
        </p:nvSpPr>
        <p:spPr>
          <a:xfrm>
            <a:off x="381000" y="1905000"/>
            <a:ext cx="4038600" cy="4605529"/>
          </a:xfrm>
        </p:spPr>
        <p:txBody>
          <a:bodyPr>
            <a:noAutofit/>
          </a:bodyPr>
          <a:lstStyle/>
          <a:p>
            <a:pPr marL="342900" lvl="1">
              <a:buClr>
                <a:schemeClr val="accent1"/>
              </a:buClr>
            </a:pPr>
            <a:r>
              <a:rPr lang="en-US" sz="1400" b="1" dirty="0"/>
              <a:t>Counseling</a:t>
            </a:r>
            <a:r>
              <a:rPr lang="en-US" sz="1400" dirty="0"/>
              <a:t>: Must be a licensed/certified psychiatrist, psychologist, masters or doctorate-level practitioner who meets standards of  their state regulatory board</a:t>
            </a:r>
          </a:p>
          <a:p>
            <a:pPr marL="114300" lvl="1" indent="0">
              <a:buClr>
                <a:schemeClr val="accent1"/>
              </a:buClr>
              <a:buNone/>
            </a:pPr>
            <a:endParaRPr lang="en-US" sz="1400" dirty="0"/>
          </a:p>
          <a:p>
            <a:pPr marL="342900" lvl="1">
              <a:buClr>
                <a:schemeClr val="accent1"/>
              </a:buClr>
            </a:pPr>
            <a:r>
              <a:rPr lang="en-US" sz="1400" b="1" dirty="0"/>
              <a:t>Psychological Evaluations/Testing</a:t>
            </a:r>
            <a:r>
              <a:rPr lang="en-US" sz="1400" dirty="0"/>
              <a:t>:  Licensed/certified psychologist (PHD or </a:t>
            </a:r>
            <a:r>
              <a:rPr lang="en-US" sz="1400" dirty="0" err="1"/>
              <a:t>Psy.D</a:t>
            </a:r>
            <a:r>
              <a:rPr lang="en-US" sz="1400" dirty="0"/>
              <a:t>, or other advanced doctoral degree meeting standards of state’s regulatory board</a:t>
            </a:r>
          </a:p>
          <a:p>
            <a:pPr marL="114300" lvl="1" indent="0">
              <a:buClr>
                <a:schemeClr val="accent1"/>
              </a:buClr>
              <a:buNone/>
            </a:pPr>
            <a:endParaRPr lang="en-US" sz="1400" dirty="0"/>
          </a:p>
          <a:p>
            <a:pPr marL="342900" lvl="1">
              <a:buClr>
                <a:schemeClr val="accent1"/>
              </a:buClr>
            </a:pPr>
            <a:r>
              <a:rPr lang="en-US" sz="1400" b="1" dirty="0"/>
              <a:t>Psychiatric Evaluations/Testing</a:t>
            </a:r>
            <a:r>
              <a:rPr lang="en-US" sz="1400" dirty="0"/>
              <a:t>: Licensed medical doctor/physician, a psychiatrist who specializes in disorders of the mind, is board certified or board-eligible and meets standards of practice established by the state regulatory board.</a:t>
            </a:r>
          </a:p>
          <a:p>
            <a:pPr marL="342900" lvl="1">
              <a:buClr>
                <a:schemeClr val="accent1"/>
              </a:buClr>
            </a:pPr>
            <a:endParaRPr lang="en-US" sz="1400" dirty="0"/>
          </a:p>
        </p:txBody>
      </p:sp>
      <p:sp>
        <p:nvSpPr>
          <p:cNvPr id="5" name="Content Placeholder 4"/>
          <p:cNvSpPr>
            <a:spLocks noGrp="1"/>
          </p:cNvSpPr>
          <p:nvPr>
            <p:ph sz="half" idx="2"/>
          </p:nvPr>
        </p:nvSpPr>
        <p:spPr/>
        <p:txBody>
          <a:bodyPr>
            <a:noAutofit/>
          </a:bodyPr>
          <a:lstStyle/>
          <a:p>
            <a:pPr marL="342900" lvl="1">
              <a:buClr>
                <a:schemeClr val="accent1"/>
              </a:buClr>
            </a:pPr>
            <a:r>
              <a:rPr lang="en-US" sz="1400" b="1" dirty="0"/>
              <a:t>Medication Monitoring: </a:t>
            </a:r>
            <a:r>
              <a:rPr lang="en-US" sz="1400" dirty="0"/>
              <a:t>Licensed psychiatrist, medical doctor or physician with prescriptive authority, who is board certified or board-eligible and meets standards of practice established by the state regulatory board.</a:t>
            </a:r>
          </a:p>
          <a:p>
            <a:pPr marL="342900" lvl="1">
              <a:buClr>
                <a:schemeClr val="accent1"/>
              </a:buClr>
            </a:pPr>
            <a:endParaRPr lang="en-US" sz="1400" b="1" dirty="0"/>
          </a:p>
          <a:p>
            <a:pPr marL="342900" lvl="1">
              <a:buClr>
                <a:schemeClr val="accent1"/>
              </a:buClr>
            </a:pPr>
            <a:r>
              <a:rPr lang="en-US" sz="1400" b="1" dirty="0"/>
              <a:t>Case Management Services</a:t>
            </a:r>
            <a:r>
              <a:rPr lang="en-US" sz="1400" dirty="0"/>
              <a:t>: Bachelors in behavioral health, HS Diploma or GED with 5 years experience in BH setting, work under direct supervision of a licensed/certified psychiatrist/psychologist, or masters or doctorate-level practitioner who meets standards established by state regulatory board</a:t>
            </a:r>
          </a:p>
          <a:p>
            <a:pPr marL="114300" lvl="1" indent="0">
              <a:buClr>
                <a:schemeClr val="accent1"/>
              </a:buClr>
              <a:buNone/>
            </a:pPr>
            <a:endParaRPr lang="en-US" sz="1400" dirty="0"/>
          </a:p>
          <a:p>
            <a:pPr marL="342900" lvl="1">
              <a:buClr>
                <a:schemeClr val="accent1"/>
              </a:buClr>
            </a:pPr>
            <a:r>
              <a:rPr lang="en-US" sz="1400" b="1" dirty="0"/>
              <a:t>Emergency Services (after hour staff phone numbers/local hotlines and/or procedures when counselors are unavailable).</a:t>
            </a:r>
          </a:p>
          <a:p>
            <a:endParaRPr lang="en-US" dirty="0"/>
          </a:p>
        </p:txBody>
      </p:sp>
    </p:spTree>
    <p:extLst>
      <p:ext uri="{BB962C8B-B14F-4D97-AF65-F5344CB8AC3E}">
        <p14:creationId xmlns:p14="http://schemas.microsoft.com/office/powerpoint/2010/main" val="3178029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685800"/>
            <a:ext cx="8229600" cy="1143000"/>
          </a:xfrm>
        </p:spPr>
        <p:txBody>
          <a:bodyPr>
            <a:noAutofit/>
          </a:bodyPr>
          <a:lstStyle/>
          <a:p>
            <a:r>
              <a:rPr lang="en-US" sz="3600" b="1" dirty="0"/>
              <a:t>Vendor Staff Requirements</a:t>
            </a:r>
            <a:br>
              <a:rPr lang="en-US" sz="3600" b="1" dirty="0"/>
            </a:br>
            <a:r>
              <a:rPr lang="en-US" sz="3600" b="1" dirty="0"/>
              <a:t>Sex Offense Specific</a:t>
            </a:r>
          </a:p>
        </p:txBody>
      </p:sp>
      <p:sp>
        <p:nvSpPr>
          <p:cNvPr id="6" name="Content Placeholder 5"/>
          <p:cNvSpPr>
            <a:spLocks noGrp="1"/>
          </p:cNvSpPr>
          <p:nvPr>
            <p:ph idx="1"/>
          </p:nvPr>
        </p:nvSpPr>
        <p:spPr>
          <a:xfrm>
            <a:off x="304800" y="1935480"/>
            <a:ext cx="8382000" cy="4389120"/>
          </a:xfrm>
        </p:spPr>
        <p:txBody>
          <a:bodyPr>
            <a:noAutofit/>
          </a:bodyPr>
          <a:lstStyle/>
          <a:p>
            <a:r>
              <a:rPr lang="en-US" sz="1300" b="1" dirty="0"/>
              <a:t>Evaluations/Treatment/Chaperone Training and Support Services</a:t>
            </a:r>
            <a:r>
              <a:rPr lang="en-US" sz="1300" dirty="0"/>
              <a:t>:  Are conducted by a licensed/certified psychiatrist, psychologist, or masters or doctorate-level practitioner who meets state regulatory and sex offender management boards and adhere to the Code of Ethics and Practice Standards and Guidelines published by ATSA</a:t>
            </a:r>
          </a:p>
          <a:p>
            <a:endParaRPr lang="en-US" sz="1300" dirty="0"/>
          </a:p>
          <a:p>
            <a:pPr marL="342900" lvl="1">
              <a:buClr>
                <a:schemeClr val="accent1"/>
              </a:buClr>
            </a:pPr>
            <a:r>
              <a:rPr lang="en-US" sz="1300" b="1" dirty="0"/>
              <a:t>VRT (Abel)</a:t>
            </a:r>
            <a:r>
              <a:rPr lang="en-US" sz="1300" dirty="0"/>
              <a:t>: conducted by trained examiner and adhere to ATSA standards</a:t>
            </a:r>
          </a:p>
          <a:p>
            <a:pPr marL="342900" lvl="1">
              <a:buClr>
                <a:schemeClr val="accent1"/>
              </a:buClr>
            </a:pPr>
            <a:endParaRPr lang="en-US" sz="1300" dirty="0"/>
          </a:p>
          <a:p>
            <a:pPr marL="342900" lvl="1">
              <a:buClr>
                <a:schemeClr val="accent1"/>
              </a:buClr>
            </a:pPr>
            <a:r>
              <a:rPr lang="en-US" sz="1300" b="1" dirty="0"/>
              <a:t>Polygraph Examinations</a:t>
            </a:r>
            <a:r>
              <a:rPr lang="en-US" sz="1300" dirty="0"/>
              <a:t>: </a:t>
            </a:r>
          </a:p>
          <a:p>
            <a:pPr lvl="2"/>
            <a:r>
              <a:rPr lang="en-US" sz="1300" u="sng" dirty="0"/>
              <a:t>Education</a:t>
            </a:r>
            <a:r>
              <a:rPr lang="en-US" sz="1300" dirty="0"/>
              <a:t>:  Examiners must be graduates of poly school accredited by American Poly </a:t>
            </a:r>
            <a:r>
              <a:rPr lang="en-US" sz="1300" dirty="0" err="1"/>
              <a:t>Assoc</a:t>
            </a:r>
            <a:r>
              <a:rPr lang="en-US" sz="1300" dirty="0"/>
              <a:t>; minimum baccalaureate or higher from a regionally accredited </a:t>
            </a:r>
            <a:r>
              <a:rPr lang="en-US" sz="1300" dirty="0" err="1"/>
              <a:t>univ</a:t>
            </a:r>
            <a:r>
              <a:rPr lang="en-US" sz="1300" dirty="0"/>
              <a:t> or college, or have at least 5 years experience as a full time commissioned federal, state or municipal LEO; min. 40 hours of post- conviction sex offender testing (PCSOT) specialized instruction. Examiners who passed a final exam approved by the APA are preferred</a:t>
            </a:r>
          </a:p>
          <a:p>
            <a:pPr lvl="2"/>
            <a:r>
              <a:rPr lang="en-US" sz="1300" u="sng" dirty="0"/>
              <a:t>Certification</a:t>
            </a:r>
            <a:r>
              <a:rPr lang="en-US" sz="1300" dirty="0"/>
              <a:t>: Examiners shall be members of a professional organization that provides regular training on research and management of SO</a:t>
            </a:r>
          </a:p>
          <a:p>
            <a:pPr lvl="2"/>
            <a:r>
              <a:rPr lang="en-US" sz="1300" u="sng" dirty="0"/>
              <a:t>Experience</a:t>
            </a:r>
            <a:r>
              <a:rPr lang="en-US" sz="1300" dirty="0"/>
              <a:t>: Min. of 2 years of poly experience in criminal cases. Specialized training or experience with sex offenders</a:t>
            </a:r>
          </a:p>
          <a:p>
            <a:pPr lvl="2"/>
            <a:r>
              <a:rPr lang="en-US" sz="1300" u="sng" dirty="0"/>
              <a:t>Ethics and Standards</a:t>
            </a:r>
            <a:r>
              <a:rPr lang="en-US" sz="1300" dirty="0"/>
              <a:t>:  Adhere to ethics and standards of APA</a:t>
            </a:r>
          </a:p>
          <a:p>
            <a:pPr lvl="2"/>
            <a:endParaRPr lang="en-US" sz="1300" dirty="0"/>
          </a:p>
          <a:p>
            <a:r>
              <a:rPr lang="en-US" sz="1300" b="1" dirty="0"/>
              <a:t>Licensure</a:t>
            </a:r>
            <a:r>
              <a:rPr lang="en-US" sz="1300" dirty="0"/>
              <a:t>:  Licensed by state’s regulatory board</a:t>
            </a:r>
          </a:p>
          <a:p>
            <a:endParaRPr lang="en-US" sz="1600" dirty="0"/>
          </a:p>
        </p:txBody>
      </p:sp>
    </p:spTree>
    <p:extLst>
      <p:ext uri="{BB962C8B-B14F-4D97-AF65-F5344CB8AC3E}">
        <p14:creationId xmlns:p14="http://schemas.microsoft.com/office/powerpoint/2010/main" val="21691888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8077200" cy="1143000"/>
          </a:xfrm>
        </p:spPr>
        <p:txBody>
          <a:bodyPr>
            <a:noAutofit/>
          </a:bodyPr>
          <a:lstStyle/>
          <a:p>
            <a:r>
              <a:rPr lang="en-US" sz="4000" b="1" dirty="0"/>
              <a:t>Residential Treatment </a:t>
            </a:r>
            <a:br>
              <a:rPr lang="en-US" sz="4000" b="1" dirty="0"/>
            </a:br>
            <a:r>
              <a:rPr lang="en-US" sz="4000" b="1" dirty="0"/>
              <a:t>Staff Requirements</a:t>
            </a:r>
          </a:p>
        </p:txBody>
      </p:sp>
      <p:sp>
        <p:nvSpPr>
          <p:cNvPr id="3" name="Content Placeholder 2"/>
          <p:cNvSpPr>
            <a:spLocks noGrp="1"/>
          </p:cNvSpPr>
          <p:nvPr>
            <p:ph idx="1"/>
          </p:nvPr>
        </p:nvSpPr>
        <p:spPr>
          <a:xfrm>
            <a:off x="381000" y="2133600"/>
            <a:ext cx="8229600" cy="4389120"/>
          </a:xfrm>
        </p:spPr>
        <p:txBody>
          <a:bodyPr>
            <a:normAutofit lnSpcReduction="10000"/>
          </a:bodyPr>
          <a:lstStyle/>
          <a:p>
            <a:pPr lvl="1"/>
            <a:r>
              <a:rPr lang="en-US" dirty="0"/>
              <a:t>Adequately trained and physically able staff and 24/7 coverage</a:t>
            </a:r>
          </a:p>
          <a:p>
            <a:pPr lvl="1"/>
            <a:r>
              <a:rPr lang="en-US" dirty="0"/>
              <a:t>Use volunteers only at direction of USPO</a:t>
            </a:r>
          </a:p>
          <a:p>
            <a:pPr lvl="1"/>
            <a:r>
              <a:rPr lang="en-US" dirty="0"/>
              <a:t>Keep written position descriptions that accurately describe current duties for all staff performing services under this agreement</a:t>
            </a:r>
          </a:p>
          <a:p>
            <a:pPr lvl="1"/>
            <a:r>
              <a:rPr lang="en-US" dirty="0"/>
              <a:t>One staff member each shift trained in CPR and first aid</a:t>
            </a:r>
          </a:p>
          <a:p>
            <a:pPr lvl="1"/>
            <a:r>
              <a:rPr lang="en-US" dirty="0"/>
              <a:t>Code Compliance</a:t>
            </a:r>
          </a:p>
          <a:p>
            <a:pPr lvl="1"/>
            <a:r>
              <a:rPr lang="en-US" dirty="0"/>
              <a:t>Sleeping and Bathroom Facilities</a:t>
            </a:r>
          </a:p>
          <a:p>
            <a:pPr lvl="1"/>
            <a:r>
              <a:rPr lang="en-US" dirty="0"/>
              <a:t>Emergency Plans</a:t>
            </a:r>
          </a:p>
          <a:p>
            <a:pPr lvl="1"/>
            <a:r>
              <a:rPr lang="en-US" dirty="0"/>
              <a:t>Safety Precautions</a:t>
            </a:r>
          </a:p>
          <a:p>
            <a:endParaRPr lang="en-US" dirty="0"/>
          </a:p>
        </p:txBody>
      </p:sp>
    </p:spTree>
    <p:extLst>
      <p:ext uri="{BB962C8B-B14F-4D97-AF65-F5344CB8AC3E}">
        <p14:creationId xmlns:p14="http://schemas.microsoft.com/office/powerpoint/2010/main" val="1928517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4800600" cy="1143000"/>
          </a:xfrm>
          <a:ln>
            <a:noFill/>
          </a:ln>
          <a:effectLst>
            <a:glow rad="635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en-US" sz="5400" b="1" dirty="0">
                <a:latin typeface="+mn-lt"/>
              </a:rPr>
              <a:t>Welcome!</a:t>
            </a:r>
          </a:p>
        </p:txBody>
      </p:sp>
      <p:sp>
        <p:nvSpPr>
          <p:cNvPr id="3" name="Content Placeholder 2"/>
          <p:cNvSpPr>
            <a:spLocks noGrp="1"/>
          </p:cNvSpPr>
          <p:nvPr>
            <p:ph sz="half" idx="1"/>
          </p:nvPr>
        </p:nvSpPr>
        <p:spPr>
          <a:xfrm>
            <a:off x="228600" y="2133600"/>
            <a:ext cx="8534400" cy="3733800"/>
          </a:xfrm>
        </p:spPr>
        <p:txBody>
          <a:bodyPr>
            <a:normAutofit/>
          </a:bodyPr>
          <a:lstStyle/>
          <a:p>
            <a:pPr>
              <a:lnSpc>
                <a:spcPct val="150000"/>
              </a:lnSpc>
            </a:pPr>
            <a:r>
              <a:rPr lang="en-US" sz="2000" b="1" dirty="0"/>
              <a:t>Nicholas Macker</a:t>
            </a:r>
            <a:r>
              <a:rPr lang="en-US" sz="2000" dirty="0"/>
              <a:t>, Supervisory U.S. Probation Officer</a:t>
            </a:r>
          </a:p>
          <a:p>
            <a:pPr>
              <a:lnSpc>
                <a:spcPct val="150000"/>
              </a:lnSpc>
            </a:pPr>
            <a:r>
              <a:rPr lang="en-US" sz="2000" b="1" dirty="0"/>
              <a:t>Tracy Zacchigna</a:t>
            </a:r>
            <a:r>
              <a:rPr lang="en-US" sz="2000" dirty="0"/>
              <a:t>, Supervisory U.S. Probation Officer</a:t>
            </a:r>
          </a:p>
          <a:p>
            <a:pPr>
              <a:lnSpc>
                <a:spcPct val="150000"/>
              </a:lnSpc>
            </a:pPr>
            <a:r>
              <a:rPr lang="en-US" sz="2000" b="1" dirty="0"/>
              <a:t>Robert Zamarelli</a:t>
            </a:r>
            <a:r>
              <a:rPr lang="en-US" sz="2000" dirty="0"/>
              <a:t>, Senior U.S. Probation Officer/Contracting Officer</a:t>
            </a:r>
          </a:p>
          <a:p>
            <a:pPr>
              <a:lnSpc>
                <a:spcPct val="150000"/>
              </a:lnSpc>
            </a:pPr>
            <a:r>
              <a:rPr lang="en-US" sz="2000" b="1" dirty="0"/>
              <a:t>Patrick May</a:t>
            </a:r>
            <a:r>
              <a:rPr lang="en-US" sz="2000" dirty="0"/>
              <a:t>, Supervisory U.S. Pretrial Services Officer</a:t>
            </a:r>
          </a:p>
          <a:p>
            <a:pPr>
              <a:lnSpc>
                <a:spcPct val="150000"/>
              </a:lnSpc>
            </a:pPr>
            <a:r>
              <a:rPr lang="en-US" sz="2000" b="1" dirty="0"/>
              <a:t>Brian Kolbus</a:t>
            </a:r>
            <a:r>
              <a:rPr lang="en-US" sz="2000" dirty="0"/>
              <a:t>, Supervisory U.S. Pretrial Services Office</a:t>
            </a:r>
          </a:p>
          <a:p>
            <a:pPr>
              <a:lnSpc>
                <a:spcPct val="150000"/>
              </a:lnSpc>
            </a:pPr>
            <a:r>
              <a:rPr lang="en-US" sz="2000" b="1" dirty="0"/>
              <a:t>Ernesto De La Rosa, </a:t>
            </a:r>
            <a:r>
              <a:rPr lang="en-US" sz="2000" dirty="0"/>
              <a:t>U.S. Pretrial Services Office Laboratory Technician</a:t>
            </a:r>
            <a:endParaRPr lang="en-US" sz="2000" b="1" dirty="0"/>
          </a:p>
          <a:p>
            <a:pPr>
              <a:lnSpc>
                <a:spcPct val="150000"/>
              </a:lnSpc>
            </a:pPr>
            <a:r>
              <a:rPr lang="en-US" sz="2000" b="1" dirty="0"/>
              <a:t>NDIL U.S. Pretrial and Probation Offices Treatment Services Team</a:t>
            </a:r>
          </a:p>
        </p:txBody>
      </p:sp>
    </p:spTree>
    <p:extLst>
      <p:ext uri="{BB962C8B-B14F-4D97-AF65-F5344CB8AC3E}">
        <p14:creationId xmlns:p14="http://schemas.microsoft.com/office/powerpoint/2010/main" val="182762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Facility Requirements</a:t>
            </a:r>
          </a:p>
        </p:txBody>
      </p:sp>
      <p:sp>
        <p:nvSpPr>
          <p:cNvPr id="6" name="Content Placeholder 5"/>
          <p:cNvSpPr>
            <a:spLocks noGrp="1"/>
          </p:cNvSpPr>
          <p:nvPr>
            <p:ph idx="1"/>
          </p:nvPr>
        </p:nvSpPr>
        <p:spPr/>
        <p:txBody>
          <a:bodyPr/>
          <a:lstStyle/>
          <a:p>
            <a:pPr marL="114300" indent="0">
              <a:buNone/>
            </a:pPr>
            <a:endParaRPr lang="en-US" dirty="0"/>
          </a:p>
          <a:p>
            <a:r>
              <a:rPr lang="en-US" sz="2800" dirty="0"/>
              <a:t>Adequate access for clients with physical disabilities</a:t>
            </a:r>
          </a:p>
          <a:p>
            <a:pPr marL="114300" indent="0">
              <a:buNone/>
            </a:pPr>
            <a:endParaRPr lang="en-US" sz="2800" dirty="0"/>
          </a:p>
          <a:p>
            <a:pPr marL="342900" lvl="1">
              <a:buClr>
                <a:schemeClr val="accent1"/>
              </a:buClr>
            </a:pPr>
            <a:r>
              <a:rPr lang="en-US" sz="2800" dirty="0"/>
              <a:t>Comply with all applicable state, federal and local laws and regulations when performing services under this contract </a:t>
            </a:r>
          </a:p>
          <a:p>
            <a:endParaRPr lang="en-US" dirty="0"/>
          </a:p>
        </p:txBody>
      </p:sp>
    </p:spTree>
    <p:extLst>
      <p:ext uri="{BB962C8B-B14F-4D97-AF65-F5344CB8AC3E}">
        <p14:creationId xmlns:p14="http://schemas.microsoft.com/office/powerpoint/2010/main" val="1984595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762000"/>
            <a:ext cx="6096000" cy="1143000"/>
          </a:xfrm>
        </p:spPr>
        <p:txBody>
          <a:bodyPr>
            <a:noAutofit/>
          </a:bodyPr>
          <a:lstStyle/>
          <a:p>
            <a:r>
              <a:rPr lang="en-US" sz="4000" b="1" dirty="0"/>
              <a:t>Vendor Staff </a:t>
            </a:r>
            <a:r>
              <a:rPr lang="en-US" sz="4000" b="1" u="sng" dirty="0"/>
              <a:t>Restrictions</a:t>
            </a:r>
            <a:br>
              <a:rPr lang="en-US" sz="4000" b="1" u="sng" dirty="0"/>
            </a:br>
            <a:r>
              <a:rPr lang="en-US" sz="4000" b="1" dirty="0"/>
              <a:t>Post-Award</a:t>
            </a:r>
          </a:p>
        </p:txBody>
      </p:sp>
      <p:sp>
        <p:nvSpPr>
          <p:cNvPr id="5" name="Content Placeholder 4"/>
          <p:cNvSpPr>
            <a:spLocks noGrp="1"/>
          </p:cNvSpPr>
          <p:nvPr>
            <p:ph sz="half" idx="1"/>
          </p:nvPr>
        </p:nvSpPr>
        <p:spPr>
          <a:xfrm>
            <a:off x="152400" y="2209800"/>
            <a:ext cx="4038600" cy="4434840"/>
          </a:xfrm>
        </p:spPr>
        <p:txBody>
          <a:bodyPr>
            <a:noAutofit/>
          </a:bodyPr>
          <a:lstStyle/>
          <a:p>
            <a:pPr marL="342900" lvl="1">
              <a:buClr>
                <a:schemeClr val="accent1"/>
              </a:buClr>
            </a:pPr>
            <a:r>
              <a:rPr lang="en-US" sz="1500" dirty="0"/>
              <a:t>Persons under supervision cannot perform services or have access to defendant/offender files</a:t>
            </a:r>
          </a:p>
          <a:p>
            <a:pPr marL="114300" lvl="1" indent="0">
              <a:buClr>
                <a:schemeClr val="accent1"/>
              </a:buClr>
              <a:buNone/>
            </a:pPr>
            <a:endParaRPr lang="en-US" sz="1500" dirty="0"/>
          </a:p>
          <a:p>
            <a:pPr marL="342900" lvl="1">
              <a:buClr>
                <a:schemeClr val="accent1"/>
              </a:buClr>
            </a:pPr>
            <a:r>
              <a:rPr lang="en-US" sz="1500" dirty="0"/>
              <a:t>If person charged or under investigation for a criminal offense, cannot perform services or have access to </a:t>
            </a:r>
            <a:r>
              <a:rPr lang="en-US" sz="1500" dirty="0" err="1"/>
              <a:t>def</a:t>
            </a:r>
            <a:r>
              <a:rPr lang="en-US" sz="1500" dirty="0"/>
              <a:t>/off files</a:t>
            </a:r>
          </a:p>
          <a:p>
            <a:pPr marL="114300" lvl="1" indent="0">
              <a:buClr>
                <a:schemeClr val="accent1"/>
              </a:buClr>
              <a:buNone/>
            </a:pPr>
            <a:endParaRPr lang="en-US" sz="1500" dirty="0"/>
          </a:p>
          <a:p>
            <a:pPr marL="342900" lvl="1">
              <a:buClr>
                <a:schemeClr val="accent1"/>
              </a:buClr>
            </a:pPr>
            <a:r>
              <a:rPr lang="en-US" sz="1500" dirty="0"/>
              <a:t>Persons convicted of a sexual offense cannot perform services or have access to </a:t>
            </a:r>
            <a:r>
              <a:rPr lang="en-US" sz="1500" dirty="0" err="1"/>
              <a:t>def</a:t>
            </a:r>
            <a:r>
              <a:rPr lang="en-US" sz="1500" dirty="0"/>
              <a:t>/off files</a:t>
            </a:r>
          </a:p>
          <a:p>
            <a:pPr marL="114300" lvl="1" indent="0">
              <a:buClr>
                <a:schemeClr val="accent1"/>
              </a:buClr>
              <a:buNone/>
            </a:pPr>
            <a:endParaRPr lang="en-US" sz="1500" dirty="0"/>
          </a:p>
          <a:p>
            <a:pPr marL="342900" lvl="1">
              <a:buClr>
                <a:schemeClr val="accent1"/>
              </a:buClr>
            </a:pPr>
            <a:r>
              <a:rPr lang="en-US" sz="1500" dirty="0"/>
              <a:t>Persons with restrictions on their license, certifications or practice, cannot perform services or have access to </a:t>
            </a:r>
            <a:r>
              <a:rPr lang="en-US" sz="1500" dirty="0" err="1"/>
              <a:t>def</a:t>
            </a:r>
            <a:r>
              <a:rPr lang="en-US" sz="1500" dirty="0"/>
              <a:t>/off files</a:t>
            </a:r>
          </a:p>
          <a:p>
            <a:pPr marL="342900" lvl="1">
              <a:buClr>
                <a:schemeClr val="accent1"/>
              </a:buClr>
            </a:pPr>
            <a:endParaRPr lang="en-US" sz="1400" dirty="0"/>
          </a:p>
          <a:p>
            <a:endParaRPr lang="en-US" sz="1400" dirty="0"/>
          </a:p>
        </p:txBody>
      </p:sp>
      <p:sp>
        <p:nvSpPr>
          <p:cNvPr id="6" name="Content Placeholder 5"/>
          <p:cNvSpPr>
            <a:spLocks noGrp="1"/>
          </p:cNvSpPr>
          <p:nvPr>
            <p:ph sz="half" idx="2"/>
          </p:nvPr>
        </p:nvSpPr>
        <p:spPr>
          <a:xfrm>
            <a:off x="4495800" y="1752600"/>
            <a:ext cx="4495800" cy="4724400"/>
          </a:xfrm>
        </p:spPr>
        <p:txBody>
          <a:bodyPr>
            <a:noAutofit/>
          </a:bodyPr>
          <a:lstStyle/>
          <a:p>
            <a:pPr marL="342900" lvl="1">
              <a:buClr>
                <a:schemeClr val="accent1"/>
              </a:buClr>
            </a:pPr>
            <a:r>
              <a:rPr lang="en-US" sz="1600" dirty="0"/>
              <a:t>Vendors &amp; Employees Shall: </a:t>
            </a:r>
          </a:p>
          <a:p>
            <a:pPr marL="342900" lvl="1">
              <a:buClr>
                <a:schemeClr val="accent1"/>
              </a:buClr>
            </a:pPr>
            <a:endParaRPr lang="en-US" sz="1200" dirty="0"/>
          </a:p>
          <a:p>
            <a:pPr lvl="1">
              <a:lnSpc>
                <a:spcPct val="120000"/>
              </a:lnSpc>
            </a:pPr>
            <a:r>
              <a:rPr lang="en-US" sz="1200" dirty="0"/>
              <a:t>Avoid compromising relationships with </a:t>
            </a:r>
            <a:r>
              <a:rPr lang="en-US" sz="1200" dirty="0" err="1"/>
              <a:t>def</a:t>
            </a:r>
            <a:r>
              <a:rPr lang="en-US" sz="1200" dirty="0"/>
              <a:t>/off and UAPO/USPSO staff</a:t>
            </a:r>
          </a:p>
          <a:p>
            <a:pPr lvl="1">
              <a:lnSpc>
                <a:spcPct val="120000"/>
              </a:lnSpc>
            </a:pPr>
            <a:r>
              <a:rPr lang="en-US" sz="1200" dirty="0"/>
              <a:t>Not employ, contract with, or pay any </a:t>
            </a:r>
            <a:r>
              <a:rPr lang="en-US" sz="1200" dirty="0" err="1"/>
              <a:t>def</a:t>
            </a:r>
            <a:r>
              <a:rPr lang="en-US" sz="1200" dirty="0"/>
              <a:t>/off or </a:t>
            </a:r>
            <a:r>
              <a:rPr lang="en-US" sz="1200" dirty="0" err="1"/>
              <a:t>def</a:t>
            </a:r>
            <a:r>
              <a:rPr lang="en-US" sz="1200" dirty="0"/>
              <a:t>/off firm or business to do any work for vendor or its employees</a:t>
            </a:r>
          </a:p>
          <a:p>
            <a:pPr lvl="1">
              <a:lnSpc>
                <a:spcPct val="120000"/>
              </a:lnSpc>
            </a:pPr>
            <a:r>
              <a:rPr lang="en-US" sz="1200" dirty="0"/>
              <a:t>Report any improprieties to USPO or USPSO</a:t>
            </a:r>
          </a:p>
          <a:p>
            <a:pPr lvl="1">
              <a:lnSpc>
                <a:spcPct val="120000"/>
              </a:lnSpc>
            </a:pPr>
            <a:r>
              <a:rPr lang="en-US" sz="1200" dirty="0"/>
              <a:t>Report within 48 hours to USPO/USPSO, any investigations, pending charges, arrests, and/or restriction on licenses or certifications, whether imposed or voluntary, on any staff member</a:t>
            </a:r>
          </a:p>
          <a:p>
            <a:pPr lvl="1">
              <a:lnSpc>
                <a:spcPct val="120000"/>
              </a:lnSpc>
            </a:pPr>
            <a:r>
              <a:rPr lang="en-US" sz="1200" dirty="0"/>
              <a:t>Notify USPO or USPSO in writing of any staff changes and provide documentation of any required licensing, certification, experience and education requirements and changes thereof.  The Vendor shall submit an Offeror’s Staff Qualifications form (Section L – Attachment C) for each new staff member added under this agreement</a:t>
            </a:r>
          </a:p>
          <a:p>
            <a:pPr lvl="1"/>
            <a:endParaRPr lang="en-US" sz="2700" dirty="0"/>
          </a:p>
          <a:p>
            <a:pPr lvl="1"/>
            <a:endParaRPr lang="en-US" sz="2700" dirty="0"/>
          </a:p>
          <a:p>
            <a:pPr lvl="1"/>
            <a:endParaRPr lang="en-US" sz="2700" dirty="0"/>
          </a:p>
          <a:p>
            <a:pPr lvl="1"/>
            <a:endParaRPr lang="en-US" sz="2700" dirty="0"/>
          </a:p>
          <a:p>
            <a:pPr lvl="1"/>
            <a:endParaRPr lang="en-US" sz="2900" dirty="0"/>
          </a:p>
        </p:txBody>
      </p:sp>
    </p:spTree>
    <p:extLst>
      <p:ext uri="{BB962C8B-B14F-4D97-AF65-F5344CB8AC3E}">
        <p14:creationId xmlns:p14="http://schemas.microsoft.com/office/powerpoint/2010/main" val="2384373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48CBA-E10B-4540-AFC7-4A3032DC2735}"/>
              </a:ext>
            </a:extLst>
          </p:cNvPr>
          <p:cNvSpPr>
            <a:spLocks noGrp="1"/>
          </p:cNvSpPr>
          <p:nvPr>
            <p:ph type="title"/>
          </p:nvPr>
        </p:nvSpPr>
        <p:spPr/>
        <p:txBody>
          <a:bodyPr>
            <a:normAutofit fontScale="90000"/>
          </a:bodyPr>
          <a:lstStyle/>
          <a:p>
            <a:r>
              <a:rPr lang="en-US" dirty="0"/>
              <a:t>Testimony and 3</a:t>
            </a:r>
            <a:r>
              <a:rPr lang="en-US" baseline="30000" dirty="0"/>
              <a:t>rd</a:t>
            </a:r>
            <a:r>
              <a:rPr lang="en-US" dirty="0"/>
              <a:t> Party Disclosure</a:t>
            </a:r>
          </a:p>
        </p:txBody>
      </p:sp>
      <p:sp>
        <p:nvSpPr>
          <p:cNvPr id="3" name="Content Placeholder 2">
            <a:extLst>
              <a:ext uri="{FF2B5EF4-FFF2-40B4-BE49-F238E27FC236}">
                <a16:creationId xmlns:a16="http://schemas.microsoft.com/office/drawing/2014/main" id="{1EE01565-EF1D-4A8D-990D-6FFBC25D4935}"/>
              </a:ext>
            </a:extLst>
          </p:cNvPr>
          <p:cNvSpPr>
            <a:spLocks noGrp="1"/>
          </p:cNvSpPr>
          <p:nvPr>
            <p:ph idx="1"/>
          </p:nvPr>
        </p:nvSpPr>
        <p:spPr/>
        <p:txBody>
          <a:bodyPr>
            <a:normAutofit lnSpcReduction="10000"/>
          </a:bodyPr>
          <a:lstStyle/>
          <a:p>
            <a:pPr algn="just"/>
            <a:r>
              <a:rPr lang="en-US" altLang="en-US" dirty="0"/>
              <a:t>If a third party contacts the vendor for records, please contact the contracting officer</a:t>
            </a:r>
          </a:p>
          <a:p>
            <a:pPr algn="just"/>
            <a:r>
              <a:rPr lang="en-US" altLang="en-US" dirty="0"/>
              <a:t>If a vendor receives a subpoenaed related to a probation or pretrial services client, please contact the contracting officer</a:t>
            </a:r>
          </a:p>
          <a:p>
            <a:pPr algn="just"/>
            <a:r>
              <a:rPr lang="en-US" altLang="en-US" dirty="0"/>
              <a:t>Vendors shall </a:t>
            </a:r>
            <a:r>
              <a:rPr lang="en-US" altLang="en-US" i="1" dirty="0"/>
              <a:t>not</a:t>
            </a:r>
            <a:r>
              <a:rPr lang="en-US" altLang="en-US" dirty="0"/>
              <a:t> create, prepare, offer, or provide any opinions or reports, whether written or verbal that are not required by this SOW and the treatment program unless such action is approved in writing by the Chief U.S. Probation Officer or Chief U.S. Pretrial Services Officer</a:t>
            </a:r>
          </a:p>
        </p:txBody>
      </p:sp>
    </p:spTree>
    <p:extLst>
      <p:ext uri="{BB962C8B-B14F-4D97-AF65-F5344CB8AC3E}">
        <p14:creationId xmlns:p14="http://schemas.microsoft.com/office/powerpoint/2010/main" val="5969929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Evidence Based Practices</a:t>
            </a:r>
          </a:p>
        </p:txBody>
      </p:sp>
      <p:sp>
        <p:nvSpPr>
          <p:cNvPr id="3" name="Content Placeholder 2"/>
          <p:cNvSpPr>
            <a:spLocks noGrp="1"/>
          </p:cNvSpPr>
          <p:nvPr>
            <p:ph idx="1"/>
          </p:nvPr>
        </p:nvSpPr>
        <p:spPr/>
        <p:txBody>
          <a:bodyPr/>
          <a:lstStyle/>
          <a:p>
            <a:endParaRPr lang="en-US" altLang="en-US" sz="2400" dirty="0"/>
          </a:p>
          <a:p>
            <a:pPr algn="just"/>
            <a:r>
              <a:rPr lang="en-US" altLang="en-US" sz="2400" dirty="0"/>
              <a:t>Interventions that research has demonstrated reduce offender risk and subsequent recidivism (commission of additional criminal acts) and therefore make a positive long-term contribution to public safety</a:t>
            </a:r>
          </a:p>
          <a:p>
            <a:pPr algn="just"/>
            <a:endParaRPr lang="en-US" altLang="en-US" sz="2400" dirty="0"/>
          </a:p>
          <a:p>
            <a:pPr algn="just"/>
            <a:r>
              <a:rPr lang="en-US" altLang="en-US" sz="2400" dirty="0"/>
              <a:t>Outcomes are also defined through practical realities (e.g., enhanced victim safety, improved clinical outcomes, reduction in recidivism, etc.)</a:t>
            </a:r>
          </a:p>
          <a:p>
            <a:pPr marL="0" indent="0">
              <a:buNone/>
            </a:pPr>
            <a:endParaRPr lang="en-US" dirty="0"/>
          </a:p>
        </p:txBody>
      </p:sp>
    </p:spTree>
    <p:extLst>
      <p:ext uri="{BB962C8B-B14F-4D97-AF65-F5344CB8AC3E}">
        <p14:creationId xmlns:p14="http://schemas.microsoft.com/office/powerpoint/2010/main" val="11325288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33400"/>
            <a:ext cx="8229600" cy="990600"/>
          </a:xfrm>
        </p:spPr>
        <p:txBody>
          <a:bodyPr/>
          <a:lstStyle/>
          <a:p>
            <a:r>
              <a:rPr lang="en-US" b="1" dirty="0"/>
              <a:t>Target Interventions</a:t>
            </a:r>
          </a:p>
        </p:txBody>
      </p:sp>
      <p:sp>
        <p:nvSpPr>
          <p:cNvPr id="3" name="Content Placeholder 2"/>
          <p:cNvSpPr>
            <a:spLocks noGrp="1"/>
          </p:cNvSpPr>
          <p:nvPr>
            <p:ph idx="1"/>
          </p:nvPr>
        </p:nvSpPr>
        <p:spPr>
          <a:xfrm>
            <a:off x="76200" y="1752600"/>
            <a:ext cx="8915400" cy="5221448"/>
          </a:xfrm>
        </p:spPr>
        <p:txBody>
          <a:bodyPr>
            <a:noAutofit/>
          </a:bodyPr>
          <a:lstStyle/>
          <a:p>
            <a:pPr>
              <a:lnSpc>
                <a:spcPct val="115000"/>
              </a:lnSpc>
              <a:spcBef>
                <a:spcPct val="0"/>
              </a:spcBef>
              <a:spcAft>
                <a:spcPts val="1000"/>
              </a:spcAft>
            </a:pPr>
            <a:r>
              <a:rPr lang="en-US" sz="1400" b="1" i="1" dirty="0">
                <a:ea typeface="BatangChe" pitchFamily="49" charset="-127"/>
                <a:cs typeface="Times New Roman" pitchFamily="18" charset="0"/>
              </a:rPr>
              <a:t>R</a:t>
            </a:r>
            <a:r>
              <a:rPr lang="en-US" sz="1400" b="1" i="1" dirty="0">
                <a:solidFill>
                  <a:srgbClr val="C00000"/>
                </a:solidFill>
                <a:ea typeface="BatangChe" pitchFamily="49" charset="-127"/>
                <a:cs typeface="Times New Roman" pitchFamily="18" charset="0"/>
              </a:rPr>
              <a:t>isk Principle </a:t>
            </a:r>
            <a:r>
              <a:rPr lang="en-US" sz="1400" b="1" i="1" dirty="0">
                <a:ea typeface="BatangChe" pitchFamily="49" charset="-127"/>
                <a:cs typeface="Times New Roman" pitchFamily="18" charset="0"/>
              </a:rPr>
              <a:t>(who </a:t>
            </a:r>
            <a:r>
              <a:rPr lang="en-US" sz="1400" b="1" dirty="0">
                <a:ea typeface="BatangChe" pitchFamily="49" charset="-127"/>
                <a:cs typeface="Times New Roman" pitchFamily="18" charset="0"/>
              </a:rPr>
              <a:t>to target</a:t>
            </a:r>
            <a:r>
              <a:rPr lang="en-US" sz="1400" b="1" i="1" dirty="0">
                <a:ea typeface="BatangChe" pitchFamily="49" charset="-127"/>
                <a:cs typeface="Times New Roman" pitchFamily="18" charset="0"/>
              </a:rPr>
              <a:t>)</a:t>
            </a:r>
          </a:p>
          <a:p>
            <a:pPr lvl="1">
              <a:lnSpc>
                <a:spcPct val="115000"/>
              </a:lnSpc>
              <a:spcBef>
                <a:spcPct val="0"/>
              </a:spcBef>
              <a:spcAft>
                <a:spcPts val="1000"/>
              </a:spcAft>
            </a:pPr>
            <a:r>
              <a:rPr lang="en-US" sz="1200" dirty="0">
                <a:ea typeface="BatangChe" pitchFamily="49" charset="-127"/>
                <a:cs typeface="Times New Roman" pitchFamily="18" charset="0"/>
              </a:rPr>
              <a:t>Prioritize supervision and treatment services for higher risk offenders</a:t>
            </a:r>
          </a:p>
          <a:p>
            <a:pPr>
              <a:lnSpc>
                <a:spcPct val="115000"/>
              </a:lnSpc>
              <a:spcBef>
                <a:spcPct val="0"/>
              </a:spcBef>
              <a:spcAft>
                <a:spcPts val="1000"/>
              </a:spcAft>
            </a:pPr>
            <a:r>
              <a:rPr lang="en-US" sz="1400" b="1" i="1" dirty="0">
                <a:ea typeface="BatangChe" pitchFamily="49" charset="-127"/>
                <a:cs typeface="Times New Roman" pitchFamily="18" charset="0"/>
              </a:rPr>
              <a:t>N</a:t>
            </a:r>
            <a:r>
              <a:rPr lang="en-US" sz="1400" b="1" i="1" dirty="0">
                <a:solidFill>
                  <a:srgbClr val="C00000"/>
                </a:solidFill>
                <a:ea typeface="BatangChe" pitchFamily="49" charset="-127"/>
                <a:cs typeface="Times New Roman" pitchFamily="18" charset="0"/>
              </a:rPr>
              <a:t>eeds Principle </a:t>
            </a:r>
            <a:r>
              <a:rPr lang="en-US" sz="1400" b="1" i="1" dirty="0">
                <a:ea typeface="BatangChe" pitchFamily="49" charset="-127"/>
                <a:cs typeface="Times New Roman" pitchFamily="18" charset="0"/>
              </a:rPr>
              <a:t>(what </a:t>
            </a:r>
            <a:r>
              <a:rPr lang="en-US" sz="1400" b="1" dirty="0">
                <a:ea typeface="BatangChe" pitchFamily="49" charset="-127"/>
                <a:cs typeface="Times New Roman" pitchFamily="18" charset="0"/>
              </a:rPr>
              <a:t>to target</a:t>
            </a:r>
            <a:r>
              <a:rPr lang="en-US" sz="1400" b="1" i="1" dirty="0">
                <a:ea typeface="BatangChe" pitchFamily="49" charset="-127"/>
                <a:cs typeface="Times New Roman" pitchFamily="18" charset="0"/>
              </a:rPr>
              <a:t>)</a:t>
            </a:r>
          </a:p>
          <a:p>
            <a:pPr lvl="1">
              <a:lnSpc>
                <a:spcPct val="115000"/>
              </a:lnSpc>
              <a:spcBef>
                <a:spcPct val="0"/>
              </a:spcBef>
              <a:spcAft>
                <a:spcPts val="1000"/>
              </a:spcAft>
            </a:pPr>
            <a:r>
              <a:rPr lang="en-US" sz="1200" b="1" i="1" dirty="0">
                <a:ea typeface="BatangChe" pitchFamily="49" charset="-127"/>
                <a:cs typeface="Times New Roman" pitchFamily="18" charset="0"/>
              </a:rPr>
              <a:t> </a:t>
            </a:r>
            <a:r>
              <a:rPr lang="en-US" sz="1200" dirty="0">
                <a:ea typeface="BatangChe" pitchFamily="49" charset="-127"/>
                <a:cs typeface="Times New Roman" pitchFamily="18" charset="0"/>
              </a:rPr>
              <a:t>Interventions should target criminogenic needs </a:t>
            </a:r>
            <a:r>
              <a:rPr lang="en-US" sz="1200" b="1" i="1" dirty="0">
                <a:ea typeface="BatangChe" pitchFamily="49" charset="-127"/>
                <a:cs typeface="Times New Roman" pitchFamily="18" charset="0"/>
              </a:rPr>
              <a:t>(dynamic risk factors)</a:t>
            </a:r>
          </a:p>
          <a:p>
            <a:pPr>
              <a:lnSpc>
                <a:spcPct val="115000"/>
              </a:lnSpc>
              <a:spcBef>
                <a:spcPct val="0"/>
              </a:spcBef>
              <a:spcAft>
                <a:spcPts val="1000"/>
              </a:spcAft>
            </a:pPr>
            <a:r>
              <a:rPr lang="en-US" sz="1400" b="1" i="1" dirty="0">
                <a:ea typeface="BatangChe" pitchFamily="49" charset="-127"/>
                <a:cs typeface="Times New Roman" pitchFamily="18" charset="0"/>
              </a:rPr>
              <a:t>R</a:t>
            </a:r>
            <a:r>
              <a:rPr lang="en-US" sz="1400" b="1" i="1" dirty="0">
                <a:solidFill>
                  <a:srgbClr val="C00000"/>
                </a:solidFill>
                <a:ea typeface="BatangChe" pitchFamily="49" charset="-127"/>
                <a:cs typeface="Times New Roman" pitchFamily="18" charset="0"/>
              </a:rPr>
              <a:t>esponsivity Principle  </a:t>
            </a:r>
            <a:r>
              <a:rPr lang="en-US" sz="1400" b="1" i="1" dirty="0">
                <a:ea typeface="BatangChe" pitchFamily="49" charset="-127"/>
                <a:cs typeface="Times New Roman" pitchFamily="18" charset="0"/>
              </a:rPr>
              <a:t>(how </a:t>
            </a:r>
            <a:r>
              <a:rPr lang="en-US" sz="1400" b="1" dirty="0">
                <a:ea typeface="BatangChe" pitchFamily="49" charset="-127"/>
                <a:cs typeface="Times New Roman" pitchFamily="18" charset="0"/>
              </a:rPr>
              <a:t>to target effectively</a:t>
            </a:r>
            <a:r>
              <a:rPr lang="en-US" sz="1400" b="1" i="1" dirty="0">
                <a:ea typeface="BatangChe" pitchFamily="49" charset="-127"/>
                <a:cs typeface="Times New Roman" pitchFamily="18" charset="0"/>
              </a:rPr>
              <a:t>)</a:t>
            </a:r>
          </a:p>
          <a:p>
            <a:pPr lvl="1">
              <a:lnSpc>
                <a:spcPct val="115000"/>
              </a:lnSpc>
              <a:spcBef>
                <a:spcPct val="0"/>
              </a:spcBef>
              <a:spcAft>
                <a:spcPts val="1000"/>
              </a:spcAft>
            </a:pPr>
            <a:r>
              <a:rPr lang="en-US" sz="1200" dirty="0">
                <a:ea typeface="BatangChe" pitchFamily="49" charset="-127"/>
                <a:cs typeface="Times New Roman" pitchFamily="18" charset="0"/>
              </a:rPr>
              <a:t>Interventions are most effective when they are based on research-supported models (general responsivity)</a:t>
            </a:r>
            <a:r>
              <a:rPr lang="en-US" sz="1200" b="1" dirty="0">
                <a:ea typeface="BatangChe" pitchFamily="49" charset="-127"/>
                <a:cs typeface="Times New Roman" pitchFamily="18" charset="0"/>
              </a:rPr>
              <a:t> AND </a:t>
            </a:r>
          </a:p>
          <a:p>
            <a:pPr lvl="1">
              <a:lnSpc>
                <a:spcPct val="115000"/>
              </a:lnSpc>
              <a:spcBef>
                <a:spcPct val="0"/>
              </a:spcBef>
              <a:spcAft>
                <a:spcPts val="1000"/>
              </a:spcAft>
            </a:pPr>
            <a:r>
              <a:rPr lang="en-US" sz="1200" dirty="0">
                <a:ea typeface="BatangChe" pitchFamily="49" charset="-127"/>
                <a:cs typeface="Times New Roman" pitchFamily="18" charset="0"/>
              </a:rPr>
              <a:t>are tailored to the unique characteristics of individual offenders (specific responsivity)</a:t>
            </a:r>
          </a:p>
          <a:p>
            <a:pPr>
              <a:lnSpc>
                <a:spcPct val="115000"/>
              </a:lnSpc>
              <a:spcBef>
                <a:spcPct val="0"/>
              </a:spcBef>
              <a:spcAft>
                <a:spcPts val="1000"/>
              </a:spcAft>
            </a:pPr>
            <a:r>
              <a:rPr lang="en-US" sz="1400" b="1" i="1" dirty="0">
                <a:solidFill>
                  <a:srgbClr val="C00000"/>
                </a:solidFill>
                <a:ea typeface="BatangChe" pitchFamily="49" charset="-127"/>
                <a:cs typeface="Times New Roman" pitchFamily="18" charset="0"/>
              </a:rPr>
              <a:t>Dosage</a:t>
            </a:r>
            <a:r>
              <a:rPr lang="en-US" sz="1400" b="1" i="1" dirty="0">
                <a:ea typeface="BatangChe" pitchFamily="49" charset="-127"/>
                <a:cs typeface="Times New Roman" pitchFamily="18" charset="0"/>
              </a:rPr>
              <a:t> (how much)</a:t>
            </a:r>
          </a:p>
          <a:p>
            <a:pPr lvl="1">
              <a:lnSpc>
                <a:spcPct val="115000"/>
              </a:lnSpc>
              <a:spcBef>
                <a:spcPct val="0"/>
              </a:spcBef>
              <a:spcAft>
                <a:spcPts val="1000"/>
              </a:spcAft>
            </a:pPr>
            <a:r>
              <a:rPr lang="en-US" sz="1200" dirty="0">
                <a:ea typeface="BatangChe" pitchFamily="49" charset="-127"/>
                <a:cs typeface="Times New Roman" pitchFamily="18" charset="0"/>
              </a:rPr>
              <a:t>Hours of service delivered (by corrections professionals and treatment/interventions)  should range from 100-300 hours for moderate to high risk offenders.  </a:t>
            </a:r>
          </a:p>
          <a:p>
            <a:pPr lvl="1">
              <a:lnSpc>
                <a:spcPct val="115000"/>
              </a:lnSpc>
              <a:spcBef>
                <a:spcPct val="0"/>
              </a:spcBef>
              <a:spcAft>
                <a:spcPts val="1000"/>
              </a:spcAft>
            </a:pPr>
            <a:r>
              <a:rPr lang="en-US" sz="1200" dirty="0">
                <a:ea typeface="BatangChe" pitchFamily="49" charset="-127"/>
                <a:cs typeface="Times New Roman" pitchFamily="18" charset="0"/>
              </a:rPr>
              <a:t>It has also been suggested that officers should aim to structure 40-70% of high risk offenders’ time for 3-9 months. </a:t>
            </a:r>
          </a:p>
          <a:p>
            <a:pPr lvl="1">
              <a:lnSpc>
                <a:spcPct val="115000"/>
              </a:lnSpc>
              <a:spcBef>
                <a:spcPct val="0"/>
              </a:spcBef>
              <a:spcAft>
                <a:spcPts val="1000"/>
              </a:spcAft>
            </a:pPr>
            <a:r>
              <a:rPr lang="en-US" sz="1200" dirty="0">
                <a:ea typeface="BatangChe" pitchFamily="49" charset="-127"/>
                <a:cs typeface="Times New Roman" pitchFamily="18" charset="0"/>
              </a:rPr>
              <a:t>Quality of programming matters!!!!</a:t>
            </a:r>
          </a:p>
          <a:p>
            <a:pPr>
              <a:lnSpc>
                <a:spcPct val="115000"/>
              </a:lnSpc>
              <a:spcBef>
                <a:spcPct val="0"/>
              </a:spcBef>
              <a:spcAft>
                <a:spcPts val="1000"/>
              </a:spcAft>
            </a:pPr>
            <a:r>
              <a:rPr lang="en-US" sz="1400" b="1" i="1" dirty="0">
                <a:solidFill>
                  <a:srgbClr val="C00000"/>
                </a:solidFill>
                <a:ea typeface="BatangChe" pitchFamily="49" charset="-127"/>
                <a:cs typeface="Times New Roman" pitchFamily="18" charset="0"/>
              </a:rPr>
              <a:t>Treatment Principle  </a:t>
            </a:r>
          </a:p>
          <a:p>
            <a:pPr lvl="1">
              <a:lnSpc>
                <a:spcPct val="115000"/>
              </a:lnSpc>
              <a:spcBef>
                <a:spcPct val="0"/>
              </a:spcBef>
              <a:spcAft>
                <a:spcPts val="1000"/>
              </a:spcAft>
            </a:pPr>
            <a:r>
              <a:rPr lang="en-US" sz="1200" dirty="0">
                <a:ea typeface="BatangChe" pitchFamily="49" charset="-127"/>
                <a:cs typeface="Times New Roman" pitchFamily="18" charset="0"/>
              </a:rPr>
              <a:t>Integrate treatment into full sentence/sanction requirements</a:t>
            </a:r>
          </a:p>
          <a:p>
            <a:endParaRPr lang="en-US" sz="4300" dirty="0"/>
          </a:p>
        </p:txBody>
      </p:sp>
      <p:pic>
        <p:nvPicPr>
          <p:cNvPr id="10242" name="Picture 2" descr="Image result for target clipart"/>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91400" y="762000"/>
            <a:ext cx="13716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94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2"/>
          <p:cNvGrpSpPr>
            <a:grpSpLocks/>
          </p:cNvGrpSpPr>
          <p:nvPr/>
        </p:nvGrpSpPr>
        <p:grpSpPr bwMode="auto">
          <a:xfrm>
            <a:off x="533400" y="1143000"/>
            <a:ext cx="8077200" cy="4953000"/>
            <a:chOff x="336" y="720"/>
            <a:chExt cx="5088" cy="3360"/>
          </a:xfrm>
        </p:grpSpPr>
        <p:grpSp>
          <p:nvGrpSpPr>
            <p:cNvPr id="1030" name="Group 3"/>
            <p:cNvGrpSpPr>
              <a:grpSpLocks/>
            </p:cNvGrpSpPr>
            <p:nvPr/>
          </p:nvGrpSpPr>
          <p:grpSpPr bwMode="auto">
            <a:xfrm>
              <a:off x="336" y="720"/>
              <a:ext cx="5088" cy="3360"/>
              <a:chOff x="336" y="624"/>
              <a:chExt cx="5232" cy="3600"/>
            </a:xfrm>
          </p:grpSpPr>
          <p:sp>
            <p:nvSpPr>
              <p:cNvPr id="1039" name="Rectangle 4"/>
              <p:cNvSpPr>
                <a:spLocks noChangeArrowheads="1"/>
              </p:cNvSpPr>
              <p:nvPr/>
            </p:nvSpPr>
            <p:spPr bwMode="auto">
              <a:xfrm>
                <a:off x="336" y="624"/>
                <a:ext cx="5232" cy="3600"/>
              </a:xfrm>
              <a:prstGeom prst="rect">
                <a:avLst/>
              </a:prstGeom>
              <a:solidFill>
                <a:schemeClr val="accent1"/>
              </a:solidFill>
              <a:ln w="38100">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latin typeface="Calibri" pitchFamily="34" charset="0"/>
                </a:endParaRPr>
              </a:p>
            </p:txBody>
          </p:sp>
          <p:graphicFrame>
            <p:nvGraphicFramePr>
              <p:cNvPr id="1026" name="Object 5"/>
              <p:cNvGraphicFramePr>
                <a:graphicFrameLocks noChangeAspect="1"/>
              </p:cNvGraphicFramePr>
              <p:nvPr/>
            </p:nvGraphicFramePr>
            <p:xfrm>
              <a:off x="384" y="672"/>
              <a:ext cx="5136" cy="3504"/>
            </p:xfrm>
            <a:graphic>
              <a:graphicData uri="http://schemas.openxmlformats.org/presentationml/2006/ole">
                <mc:AlternateContent xmlns:mc="http://schemas.openxmlformats.org/markup-compatibility/2006">
                  <mc:Choice xmlns:v="urn:schemas-microsoft-com:vml" Requires="v">
                    <p:oleObj spid="_x0000_s1095" name="Photo Editor Photo" r:id="rId4" imgW="4486901" imgH="3428571" progId="">
                      <p:embed/>
                    </p:oleObj>
                  </mc:Choice>
                  <mc:Fallback>
                    <p:oleObj name="Photo Editor Photo" r:id="rId4" imgW="4486901" imgH="3428571" progId="">
                      <p:embed/>
                      <p:pic>
                        <p:nvPicPr>
                          <p:cNvPr id="0" name=""/>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84" y="672"/>
                            <a:ext cx="5136" cy="35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31" name="Text Box 6"/>
            <p:cNvSpPr txBox="1">
              <a:spLocks noChangeArrowheads="1"/>
            </p:cNvSpPr>
            <p:nvPr/>
          </p:nvSpPr>
          <p:spPr bwMode="auto">
            <a:xfrm>
              <a:off x="2832" y="1056"/>
              <a:ext cx="1968" cy="2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635000" indent="-288925"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a:solidFill>
                    <a:srgbClr val="000000"/>
                  </a:solidFill>
                  <a:latin typeface="Calibri" pitchFamily="34" charset="0"/>
                </a:rPr>
                <a:t>Dynamic Risk Factors:</a:t>
              </a:r>
            </a:p>
            <a:p>
              <a:pPr eaLnBrk="1" hangingPunct="1"/>
              <a:endParaRPr lang="en-US" altLang="en-US" sz="2000">
                <a:solidFill>
                  <a:srgbClr val="000000"/>
                </a:solidFill>
                <a:latin typeface="Calibri" pitchFamily="34" charset="0"/>
              </a:endParaRPr>
            </a:p>
            <a:p>
              <a:pPr eaLnBrk="1" hangingPunct="1"/>
              <a:r>
                <a:rPr lang="en-US" altLang="en-US" sz="2000">
                  <a:solidFill>
                    <a:srgbClr val="000000"/>
                  </a:solidFill>
                  <a:latin typeface="Calibri" pitchFamily="34" charset="0"/>
                </a:rPr>
                <a:t>1) </a:t>
              </a:r>
              <a:r>
                <a:rPr lang="en-US" altLang="en-US" sz="2000">
                  <a:solidFill>
                    <a:srgbClr val="FF0000"/>
                  </a:solidFill>
                  <a:latin typeface="Calibri" pitchFamily="34" charset="0"/>
                </a:rPr>
                <a:t> Anti-Social Values</a:t>
              </a:r>
            </a:p>
            <a:p>
              <a:pPr eaLnBrk="1" hangingPunct="1">
                <a:buFontTx/>
                <a:buAutoNum type="arabicParenR"/>
              </a:pPr>
              <a:endParaRPr lang="en-US" altLang="en-US" sz="2000">
                <a:solidFill>
                  <a:srgbClr val="000000"/>
                </a:solidFill>
                <a:latin typeface="Calibri" pitchFamily="34" charset="0"/>
              </a:endParaRPr>
            </a:p>
            <a:p>
              <a:pPr lvl="1" eaLnBrk="1" hangingPunct="1"/>
              <a:endParaRPr lang="en-US" altLang="en-US" sz="2000">
                <a:solidFill>
                  <a:srgbClr val="000000"/>
                </a:solidFill>
                <a:latin typeface="Calibri" pitchFamily="34" charset="0"/>
              </a:endParaRPr>
            </a:p>
            <a:p>
              <a:pPr lvl="1" eaLnBrk="1" hangingPunct="1"/>
              <a:endParaRPr lang="en-US" altLang="en-US" sz="2000">
                <a:latin typeface="Calibri" pitchFamily="34" charset="0"/>
              </a:endParaRPr>
            </a:p>
            <a:p>
              <a:pPr lvl="1" eaLnBrk="1" hangingPunct="1"/>
              <a:endParaRPr lang="en-US" altLang="en-US" sz="2000">
                <a:latin typeface="Calibri" pitchFamily="34" charset="0"/>
              </a:endParaRPr>
            </a:p>
            <a:p>
              <a:pPr lvl="1" eaLnBrk="1" hangingPunct="1"/>
              <a:endParaRPr lang="en-US" altLang="en-US" sz="2000">
                <a:latin typeface="Calibri" pitchFamily="34" charset="0"/>
              </a:endParaRPr>
            </a:p>
            <a:p>
              <a:pPr lvl="1" eaLnBrk="1" hangingPunct="1"/>
              <a:endParaRPr lang="en-US" altLang="en-US" sz="2000">
                <a:latin typeface="Calibri" pitchFamily="34" charset="0"/>
              </a:endParaRPr>
            </a:p>
            <a:p>
              <a:pPr lvl="1" eaLnBrk="1" hangingPunct="1"/>
              <a:endParaRPr lang="en-US" altLang="en-US" sz="2000">
                <a:latin typeface="Calibri" pitchFamily="34" charset="0"/>
              </a:endParaRPr>
            </a:p>
            <a:p>
              <a:pPr lvl="1" eaLnBrk="1" hangingPunct="1"/>
              <a:endParaRPr lang="en-US" altLang="en-US" sz="2000">
                <a:latin typeface="Calibri" pitchFamily="34" charset="0"/>
              </a:endParaRPr>
            </a:p>
            <a:p>
              <a:pPr lvl="1" eaLnBrk="1" hangingPunct="1"/>
              <a:endParaRPr lang="en-US" altLang="en-US" sz="2000">
                <a:latin typeface="Calibri" pitchFamily="34" charset="0"/>
              </a:endParaRPr>
            </a:p>
            <a:p>
              <a:pPr lvl="1" eaLnBrk="1" hangingPunct="1"/>
              <a:endParaRPr lang="en-US" altLang="en-US" sz="2000">
                <a:latin typeface="Calibri" pitchFamily="34" charset="0"/>
              </a:endParaRPr>
            </a:p>
          </p:txBody>
        </p:sp>
        <p:sp>
          <p:nvSpPr>
            <p:cNvPr id="1032" name="Text Box 7"/>
            <p:cNvSpPr txBox="1">
              <a:spLocks noChangeArrowheads="1"/>
            </p:cNvSpPr>
            <p:nvPr/>
          </p:nvSpPr>
          <p:spPr bwMode="auto">
            <a:xfrm>
              <a:off x="2400" y="2302"/>
              <a:ext cx="1529"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0000"/>
                  </a:solidFill>
                  <a:latin typeface="Calibri" pitchFamily="34" charset="0"/>
                </a:rPr>
                <a:t>3)  </a:t>
              </a:r>
              <a:r>
                <a:rPr lang="en-US" altLang="en-US" sz="2000">
                  <a:solidFill>
                    <a:srgbClr val="FF0000"/>
                  </a:solidFill>
                  <a:latin typeface="Calibri" pitchFamily="34" charset="0"/>
                </a:rPr>
                <a:t>Low Self-Control</a:t>
              </a:r>
            </a:p>
          </p:txBody>
        </p:sp>
        <p:sp>
          <p:nvSpPr>
            <p:cNvPr id="1033" name="Text Box 8"/>
            <p:cNvSpPr txBox="1">
              <a:spLocks noChangeArrowheads="1"/>
            </p:cNvSpPr>
            <p:nvPr/>
          </p:nvSpPr>
          <p:spPr bwMode="auto">
            <a:xfrm>
              <a:off x="2246" y="2649"/>
              <a:ext cx="15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latin typeface="Times New Roman" pitchFamily="18" charset="0"/>
                </a:rPr>
                <a:t> </a:t>
              </a:r>
            </a:p>
          </p:txBody>
        </p:sp>
        <p:sp>
          <p:nvSpPr>
            <p:cNvPr id="1034" name="Text Box 9"/>
            <p:cNvSpPr txBox="1">
              <a:spLocks noChangeArrowheads="1"/>
            </p:cNvSpPr>
            <p:nvPr/>
          </p:nvSpPr>
          <p:spPr bwMode="auto">
            <a:xfrm>
              <a:off x="1680" y="2736"/>
              <a:ext cx="2170"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0000"/>
                  </a:solidFill>
                  <a:latin typeface="Calibri" pitchFamily="34" charset="0"/>
                </a:rPr>
                <a:t>4)  Dysfunctional Family Ties</a:t>
              </a:r>
            </a:p>
          </p:txBody>
        </p:sp>
        <p:sp>
          <p:nvSpPr>
            <p:cNvPr id="1035" name="Text Box 10"/>
            <p:cNvSpPr txBox="1">
              <a:spLocks noChangeArrowheads="1"/>
            </p:cNvSpPr>
            <p:nvPr/>
          </p:nvSpPr>
          <p:spPr bwMode="auto">
            <a:xfrm>
              <a:off x="1862" y="2889"/>
              <a:ext cx="116"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z="2000">
                <a:latin typeface="Times New Roman" pitchFamily="18" charset="0"/>
              </a:endParaRPr>
            </a:p>
          </p:txBody>
        </p:sp>
        <p:sp>
          <p:nvSpPr>
            <p:cNvPr id="1036" name="Text Box 11"/>
            <p:cNvSpPr txBox="1">
              <a:spLocks noChangeArrowheads="1"/>
            </p:cNvSpPr>
            <p:nvPr/>
          </p:nvSpPr>
          <p:spPr bwMode="auto">
            <a:xfrm>
              <a:off x="1824" y="3118"/>
              <a:ext cx="1595"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0000"/>
                  </a:solidFill>
                  <a:latin typeface="Calibri" pitchFamily="34" charset="0"/>
                </a:rPr>
                <a:t>5) Criminal Personality</a:t>
              </a:r>
            </a:p>
          </p:txBody>
        </p:sp>
        <p:sp>
          <p:nvSpPr>
            <p:cNvPr id="1037" name="Text Box 12"/>
            <p:cNvSpPr txBox="1">
              <a:spLocks noChangeArrowheads="1"/>
            </p:cNvSpPr>
            <p:nvPr/>
          </p:nvSpPr>
          <p:spPr bwMode="auto">
            <a:xfrm>
              <a:off x="1584" y="3502"/>
              <a:ext cx="1398"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0000"/>
                  </a:solidFill>
                  <a:latin typeface="Calibri" pitchFamily="34" charset="0"/>
                </a:rPr>
                <a:t>6) Substance Abuse</a:t>
              </a:r>
            </a:p>
          </p:txBody>
        </p:sp>
        <p:sp>
          <p:nvSpPr>
            <p:cNvPr id="1038" name="Text Box 13"/>
            <p:cNvSpPr txBox="1">
              <a:spLocks noChangeArrowheads="1"/>
            </p:cNvSpPr>
            <p:nvPr/>
          </p:nvSpPr>
          <p:spPr bwMode="auto">
            <a:xfrm>
              <a:off x="2880" y="1872"/>
              <a:ext cx="1396"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000">
                  <a:solidFill>
                    <a:srgbClr val="000000"/>
                  </a:solidFill>
                  <a:latin typeface="Calibri" pitchFamily="34" charset="0"/>
                </a:rPr>
                <a:t>2)  </a:t>
              </a:r>
              <a:r>
                <a:rPr lang="en-US" altLang="en-US" sz="2000">
                  <a:solidFill>
                    <a:srgbClr val="FF0000"/>
                  </a:solidFill>
                  <a:latin typeface="Calibri" pitchFamily="34" charset="0"/>
                </a:rPr>
                <a:t>Criminal Peers</a:t>
              </a:r>
            </a:p>
          </p:txBody>
        </p:sp>
      </p:grpSp>
      <p:sp>
        <p:nvSpPr>
          <p:cNvPr id="1028" name="Text Box 14"/>
          <p:cNvSpPr txBox="1">
            <a:spLocks noChangeArrowheads="1"/>
          </p:cNvSpPr>
          <p:nvPr/>
        </p:nvSpPr>
        <p:spPr bwMode="auto">
          <a:xfrm>
            <a:off x="523875" y="6246813"/>
            <a:ext cx="48641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900">
                <a:solidFill>
                  <a:schemeClr val="bg1"/>
                </a:solidFill>
                <a:latin typeface="Calibri" pitchFamily="34" charset="0"/>
              </a:rPr>
              <a:t>Eric Shepardson &amp; Lina Bello,  Bureau of Governmental Research  2001, www.bgr.umd.edu.</a:t>
            </a:r>
          </a:p>
        </p:txBody>
      </p:sp>
      <p:sp>
        <p:nvSpPr>
          <p:cNvPr id="44047" name="Text Box 15"/>
          <p:cNvSpPr txBox="1">
            <a:spLocks noGrp="1" noChangeArrowheads="1"/>
          </p:cNvSpPr>
          <p:nvPr>
            <p:ph type="title"/>
          </p:nvPr>
        </p:nvSpPr>
        <p:spPr>
          <a:xfrm>
            <a:off x="685800" y="152400"/>
            <a:ext cx="7772400" cy="838200"/>
          </a:xfrm>
        </p:spPr>
        <p:txBody>
          <a:bodyPr rtlCol="0">
            <a:normAutofit/>
          </a:bodyPr>
          <a:lstStyle/>
          <a:p>
            <a:pPr eaLnBrk="1" fontAlgn="auto" hangingPunct="1">
              <a:spcAft>
                <a:spcPts val="0"/>
              </a:spcAft>
              <a:defRPr/>
            </a:pPr>
            <a:r>
              <a:rPr lang="en-US" sz="4000" b="1" dirty="0">
                <a:effectLst>
                  <a:outerShdw blurRad="38100" dist="38100" dir="2700000" algn="tl">
                    <a:srgbClr val="C0C0C0"/>
                  </a:outerShdw>
                </a:effectLst>
              </a:rPr>
              <a:t>The “Big Six” Dynamic Risk Factors</a:t>
            </a:r>
          </a:p>
        </p:txBody>
      </p:sp>
    </p:spTree>
    <p:extLst>
      <p:ext uri="{BB962C8B-B14F-4D97-AF65-F5344CB8AC3E}">
        <p14:creationId xmlns:p14="http://schemas.microsoft.com/office/powerpoint/2010/main" val="10571725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8229600" cy="1143000"/>
          </a:xfrm>
        </p:spPr>
        <p:txBody>
          <a:bodyPr>
            <a:normAutofit fontScale="90000"/>
          </a:bodyPr>
          <a:lstStyle/>
          <a:p>
            <a:r>
              <a:rPr lang="en-US" b="1" dirty="0"/>
              <a:t>Post Conviction Risk Assessment Tool (PCRA)</a:t>
            </a:r>
            <a:endParaRPr lang="en-US" sz="3200" b="1" dirty="0"/>
          </a:p>
        </p:txBody>
      </p:sp>
      <p:sp>
        <p:nvSpPr>
          <p:cNvPr id="3" name="Content Placeholder 2"/>
          <p:cNvSpPr>
            <a:spLocks noGrp="1"/>
          </p:cNvSpPr>
          <p:nvPr>
            <p:ph idx="1"/>
          </p:nvPr>
        </p:nvSpPr>
        <p:spPr>
          <a:xfrm>
            <a:off x="457200" y="2438400"/>
            <a:ext cx="8077200" cy="4221163"/>
          </a:xfrm>
        </p:spPr>
        <p:txBody>
          <a:bodyPr>
            <a:normAutofit fontScale="70000" lnSpcReduction="20000"/>
          </a:bodyPr>
          <a:lstStyle/>
          <a:p>
            <a:pPr marL="114300" indent="0">
              <a:buNone/>
            </a:pPr>
            <a:r>
              <a:rPr lang="en-US" b="1" dirty="0"/>
              <a:t>Static Risk Factor </a:t>
            </a:r>
            <a:r>
              <a:rPr lang="en-US" dirty="0"/>
              <a:t>(does not change):</a:t>
            </a:r>
          </a:p>
          <a:p>
            <a:r>
              <a:rPr lang="en-US" dirty="0"/>
              <a:t>Criminal History </a:t>
            </a:r>
          </a:p>
          <a:p>
            <a:pPr marL="114300" indent="0">
              <a:buNone/>
            </a:pPr>
            <a:endParaRPr lang="en-US" dirty="0"/>
          </a:p>
          <a:p>
            <a:pPr marL="114300" indent="0">
              <a:buNone/>
            </a:pPr>
            <a:r>
              <a:rPr lang="en-US" b="1" dirty="0"/>
              <a:t>Dynamic Risk Factors </a:t>
            </a:r>
            <a:r>
              <a:rPr lang="en-US" dirty="0"/>
              <a:t>(also referred to as </a:t>
            </a:r>
            <a:r>
              <a:rPr lang="en-US" b="1" dirty="0"/>
              <a:t>Criminogenic Needs</a:t>
            </a:r>
            <a:r>
              <a:rPr lang="en-US" dirty="0"/>
              <a:t>): </a:t>
            </a:r>
          </a:p>
          <a:p>
            <a:endParaRPr lang="en-US" dirty="0"/>
          </a:p>
          <a:p>
            <a:r>
              <a:rPr lang="en-US" dirty="0"/>
              <a:t>Cognitions (including elevated criminal thinking styles) </a:t>
            </a:r>
          </a:p>
          <a:p>
            <a:pPr marL="114300" indent="0">
              <a:buNone/>
            </a:pPr>
            <a:endParaRPr lang="en-US" dirty="0"/>
          </a:p>
          <a:p>
            <a:r>
              <a:rPr lang="en-US" dirty="0"/>
              <a:t>Social Networks </a:t>
            </a:r>
          </a:p>
          <a:p>
            <a:endParaRPr lang="en-US" dirty="0"/>
          </a:p>
          <a:p>
            <a:r>
              <a:rPr lang="en-US" dirty="0"/>
              <a:t>Education/Employment </a:t>
            </a:r>
          </a:p>
          <a:p>
            <a:endParaRPr lang="en-US" dirty="0"/>
          </a:p>
          <a:p>
            <a:r>
              <a:rPr lang="en-US" dirty="0"/>
              <a:t>Drug/Alcohol Problem</a:t>
            </a:r>
          </a:p>
          <a:p>
            <a:pPr marL="114300" indent="0">
              <a:buNone/>
            </a:pPr>
            <a:endParaRPr lang="en-US" dirty="0"/>
          </a:p>
          <a:p>
            <a:r>
              <a:rPr lang="en-US" dirty="0"/>
              <a:t>Violence</a:t>
            </a:r>
            <a:endParaRPr lang="en-US" sz="2000" dirty="0"/>
          </a:p>
          <a:p>
            <a:endParaRPr lang="en-US" dirty="0"/>
          </a:p>
          <a:p>
            <a:endParaRPr lang="en-US" dirty="0"/>
          </a:p>
        </p:txBody>
      </p:sp>
    </p:spTree>
    <p:extLst>
      <p:ext uri="{BB962C8B-B14F-4D97-AF65-F5344CB8AC3E}">
        <p14:creationId xmlns:p14="http://schemas.microsoft.com/office/powerpoint/2010/main" val="2924565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09600" y="533400"/>
            <a:ext cx="8382000" cy="1265238"/>
          </a:xfrm>
          <a:noFill/>
        </p:spPr>
        <p:txBody>
          <a:bodyPr>
            <a:normAutofit/>
          </a:bodyPr>
          <a:lstStyle/>
          <a:p>
            <a:r>
              <a:rPr lang="en-US" altLang="en-US" sz="4000" b="1" dirty="0"/>
              <a:t>Dynamic Risk Factors</a:t>
            </a:r>
            <a:br>
              <a:rPr lang="en-US" altLang="en-US" sz="3200" b="1" dirty="0"/>
            </a:br>
            <a:r>
              <a:rPr lang="en-US" altLang="en-US" sz="1800" b="1" dirty="0"/>
              <a:t>(Why should we target these?)</a:t>
            </a:r>
          </a:p>
        </p:txBody>
      </p:sp>
      <p:sp>
        <p:nvSpPr>
          <p:cNvPr id="15363" name="Rectangle 3"/>
          <p:cNvSpPr>
            <a:spLocks noGrp="1" noChangeArrowheads="1"/>
          </p:cNvSpPr>
          <p:nvPr>
            <p:ph idx="1"/>
          </p:nvPr>
        </p:nvSpPr>
        <p:spPr>
          <a:xfrm>
            <a:off x="457200" y="1828800"/>
            <a:ext cx="8153400" cy="4876800"/>
          </a:xfrm>
          <a:noFill/>
        </p:spPr>
        <p:txBody>
          <a:bodyPr>
            <a:normAutofit/>
          </a:bodyPr>
          <a:lstStyle/>
          <a:p>
            <a:pPr>
              <a:lnSpc>
                <a:spcPct val="90000"/>
              </a:lnSpc>
            </a:pPr>
            <a:endParaRPr lang="en-US" altLang="en-US" sz="2400" dirty="0"/>
          </a:p>
          <a:p>
            <a:pPr>
              <a:lnSpc>
                <a:spcPct val="90000"/>
              </a:lnSpc>
            </a:pPr>
            <a:r>
              <a:rPr lang="en-US" altLang="en-US" sz="2400" dirty="0"/>
              <a:t>Changing these factors changes the probability of recidivism </a:t>
            </a:r>
          </a:p>
          <a:p>
            <a:pPr>
              <a:lnSpc>
                <a:spcPct val="90000"/>
              </a:lnSpc>
            </a:pPr>
            <a:endParaRPr lang="en-US" altLang="en-US" sz="2400" dirty="0"/>
          </a:p>
          <a:p>
            <a:pPr>
              <a:lnSpc>
                <a:spcPct val="90000"/>
              </a:lnSpc>
            </a:pPr>
            <a:r>
              <a:rPr lang="en-US" altLang="en-US" sz="2400" dirty="0"/>
              <a:t>Provide the basis for developing a supervision and treatment plan</a:t>
            </a:r>
          </a:p>
          <a:p>
            <a:pPr>
              <a:lnSpc>
                <a:spcPct val="90000"/>
              </a:lnSpc>
            </a:pPr>
            <a:endParaRPr lang="en-US" altLang="en-US" sz="2400" dirty="0"/>
          </a:p>
          <a:p>
            <a:pPr>
              <a:lnSpc>
                <a:spcPct val="90000"/>
              </a:lnSpc>
            </a:pPr>
            <a:r>
              <a:rPr lang="en-US" altLang="en-US" sz="2400" dirty="0"/>
              <a:t>Effectively addressing factors can reduce risk (and thus revocation and re-arrest), improve offender outcomes and increase community safety</a:t>
            </a:r>
          </a:p>
        </p:txBody>
      </p:sp>
    </p:spTree>
    <p:extLst>
      <p:ext uri="{BB962C8B-B14F-4D97-AF65-F5344CB8AC3E}">
        <p14:creationId xmlns:p14="http://schemas.microsoft.com/office/powerpoint/2010/main" val="19347970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p:cNvSpPr>
            <a:spLocks noGrp="1"/>
          </p:cNvSpPr>
          <p:nvPr>
            <p:ph type="title"/>
          </p:nvPr>
        </p:nvSpPr>
        <p:spPr>
          <a:xfrm>
            <a:off x="685006" y="848482"/>
            <a:ext cx="7772400" cy="822325"/>
          </a:xfrm>
        </p:spPr>
        <p:txBody>
          <a:bodyPr>
            <a:normAutofit fontScale="90000"/>
          </a:bodyPr>
          <a:lstStyle/>
          <a:p>
            <a:br>
              <a:rPr lang="en-US" dirty="0"/>
            </a:br>
            <a:r>
              <a:rPr lang="en-US" dirty="0"/>
              <a:t>Cognitions are Key!!!</a:t>
            </a:r>
            <a:br>
              <a:rPr lang="en-US" dirty="0"/>
            </a:br>
            <a:r>
              <a:rPr lang="en-US" sz="3100" dirty="0">
                <a:solidFill>
                  <a:srgbClr val="FF0000"/>
                </a:solidFill>
              </a:rPr>
              <a:t>The Cognitive Model</a:t>
            </a:r>
          </a:p>
        </p:txBody>
      </p:sp>
      <p:sp>
        <p:nvSpPr>
          <p:cNvPr id="15" name="Rectangle 11"/>
          <p:cNvSpPr>
            <a:spLocks noChangeArrowheads="1"/>
          </p:cNvSpPr>
          <p:nvPr/>
        </p:nvSpPr>
        <p:spPr bwMode="auto">
          <a:xfrm>
            <a:off x="1295400" y="5791200"/>
            <a:ext cx="6964362" cy="457200"/>
          </a:xfrm>
          <a:prstGeom prst="roundRect">
            <a:avLst/>
          </a:prstGeom>
          <a:ln>
            <a:headEnd/>
            <a:tailEnd/>
          </a:ln>
        </p:spPr>
        <p:style>
          <a:lnRef idx="1">
            <a:schemeClr val="dk1"/>
          </a:lnRef>
          <a:fillRef idx="2">
            <a:schemeClr val="dk1"/>
          </a:fillRef>
          <a:effectRef idx="1">
            <a:schemeClr val="dk1"/>
          </a:effectRef>
          <a:fontRef idx="minor">
            <a:schemeClr val="dk1"/>
          </a:fontRef>
        </p:style>
        <p:txBody>
          <a:bodyPr wrap="none" anchor="ctr"/>
          <a:lstStyle/>
          <a:p>
            <a:pPr algn="ctr">
              <a:defRPr/>
            </a:pPr>
            <a:r>
              <a:rPr lang="en-US" sz="4000" b="1" i="1" dirty="0">
                <a:solidFill>
                  <a:schemeClr val="tx1"/>
                </a:solidFill>
                <a:cs typeface="Calibri" pitchFamily="34" charset="0"/>
              </a:rPr>
              <a:t>“Thinking Controls Behavior”</a:t>
            </a:r>
          </a:p>
        </p:txBody>
      </p:sp>
      <p:pic>
        <p:nvPicPr>
          <p:cNvPr id="146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39" y="1730507"/>
            <a:ext cx="7116761" cy="405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5183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609600"/>
            <a:ext cx="8077200" cy="1219200"/>
          </a:xfrm>
        </p:spPr>
        <p:txBody>
          <a:bodyPr>
            <a:normAutofit/>
          </a:bodyPr>
          <a:lstStyle/>
          <a:p>
            <a:r>
              <a:rPr lang="en-US" sz="3200" b="1" dirty="0"/>
              <a:t>PICTS (Offender Section)</a:t>
            </a:r>
            <a:br>
              <a:rPr lang="en-US" sz="3200" b="1" dirty="0"/>
            </a:br>
            <a:r>
              <a:rPr lang="en-US" sz="3200" b="1" dirty="0">
                <a:solidFill>
                  <a:srgbClr val="C00000"/>
                </a:solidFill>
              </a:rPr>
              <a:t>Assessment of </a:t>
            </a:r>
            <a:r>
              <a:rPr lang="en-US" sz="2800" b="1" dirty="0">
                <a:solidFill>
                  <a:srgbClr val="C00000"/>
                </a:solidFill>
              </a:rPr>
              <a:t>Criminal Thinking</a:t>
            </a:r>
          </a:p>
        </p:txBody>
      </p:sp>
      <p:sp>
        <p:nvSpPr>
          <p:cNvPr id="6" name="Content Placeholder 5"/>
          <p:cNvSpPr>
            <a:spLocks noGrp="1"/>
          </p:cNvSpPr>
          <p:nvPr>
            <p:ph idx="1"/>
          </p:nvPr>
        </p:nvSpPr>
        <p:spPr>
          <a:xfrm>
            <a:off x="381000" y="2209800"/>
            <a:ext cx="8458200" cy="4191000"/>
          </a:xfrm>
        </p:spPr>
        <p:txBody>
          <a:bodyPr>
            <a:normAutofit/>
          </a:bodyPr>
          <a:lstStyle/>
          <a:p>
            <a:r>
              <a:rPr lang="en-US" sz="1800" b="1" u="sng" dirty="0"/>
              <a:t>General Criminal Thinking (GCT): </a:t>
            </a:r>
            <a:r>
              <a:rPr lang="en-US" sz="1800" dirty="0"/>
              <a:t>This scale is an overall measure of criminal thinking and is the single best predictor on the Offender Self-Assessment.</a:t>
            </a:r>
          </a:p>
          <a:p>
            <a:endParaRPr lang="en-US" sz="1800" b="1" u="sng" dirty="0"/>
          </a:p>
          <a:p>
            <a:r>
              <a:rPr lang="en-US" sz="1800" b="1" u="sng" dirty="0"/>
              <a:t>Proactive Criminal Thinking: </a:t>
            </a:r>
            <a:r>
              <a:rPr lang="en-US" sz="1800" dirty="0"/>
              <a:t>Identifies Individuals for whom crime is generally goal-directed and deliberate.  Offenders who are proactive tend to expect positive things to come from their criminal behavior (e.g., money, status, power).</a:t>
            </a:r>
          </a:p>
          <a:p>
            <a:endParaRPr lang="en-US" sz="1800" b="1" u="sng" dirty="0"/>
          </a:p>
          <a:p>
            <a:r>
              <a:rPr lang="en-US" sz="1800" b="1" u="sng" dirty="0"/>
              <a:t>Reactive Criminal Thinking: </a:t>
            </a:r>
            <a:r>
              <a:rPr lang="en-US" sz="1800" dirty="0"/>
              <a:t>Identifies individuals for whom crime is generally more of a reaction to a situation than planned behavior. Behavior is impulsive. </a:t>
            </a:r>
          </a:p>
          <a:p>
            <a:endParaRPr lang="en-US" sz="1800" dirty="0"/>
          </a:p>
          <a:p>
            <a:r>
              <a:rPr lang="en-US" sz="1800" b="1" dirty="0"/>
              <a:t>Eight Elevated Criminal Thinking Styles….</a:t>
            </a:r>
          </a:p>
        </p:txBody>
      </p:sp>
    </p:spTree>
    <p:extLst>
      <p:ext uri="{BB962C8B-B14F-4D97-AF65-F5344CB8AC3E}">
        <p14:creationId xmlns:p14="http://schemas.microsoft.com/office/powerpoint/2010/main" val="2878719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00200" y="975400"/>
            <a:ext cx="2362200" cy="819912"/>
          </a:xfrm>
        </p:spPr>
        <p:txBody>
          <a:bodyPr>
            <a:normAutofit/>
          </a:bodyPr>
          <a:lstStyle/>
          <a:p>
            <a:r>
              <a:rPr lang="en-US" sz="4800" b="1" dirty="0"/>
              <a:t>Agenda</a:t>
            </a:r>
          </a:p>
        </p:txBody>
      </p:sp>
      <p:sp>
        <p:nvSpPr>
          <p:cNvPr id="6" name="Content Placeholder 5"/>
          <p:cNvSpPr>
            <a:spLocks noGrp="1"/>
          </p:cNvSpPr>
          <p:nvPr>
            <p:ph idx="1"/>
          </p:nvPr>
        </p:nvSpPr>
        <p:spPr>
          <a:xfrm>
            <a:off x="1143000" y="1981200"/>
            <a:ext cx="7543800" cy="4572001"/>
          </a:xfrm>
        </p:spPr>
        <p:txBody>
          <a:bodyPr>
            <a:normAutofit/>
          </a:bodyPr>
          <a:lstStyle/>
          <a:p>
            <a:pPr lvl="0">
              <a:lnSpc>
                <a:spcPct val="150000"/>
              </a:lnSpc>
            </a:pPr>
            <a:r>
              <a:rPr lang="en-US" sz="1700" dirty="0"/>
              <a:t>Review of Blanket Purchase Agreement (BPA) &amp; Statement of Work (SOW)</a:t>
            </a:r>
            <a:endParaRPr lang="en-US" sz="1700" b="1" dirty="0"/>
          </a:p>
          <a:p>
            <a:pPr>
              <a:lnSpc>
                <a:spcPct val="150000"/>
              </a:lnSpc>
            </a:pPr>
            <a:r>
              <a:rPr lang="en-US" sz="1700" dirty="0"/>
              <a:t>Clinical Services</a:t>
            </a:r>
          </a:p>
          <a:p>
            <a:pPr>
              <a:lnSpc>
                <a:spcPct val="150000"/>
              </a:lnSpc>
            </a:pPr>
            <a:r>
              <a:rPr lang="en-US" sz="1700" dirty="0"/>
              <a:t>Evidence Based Practices / Role of Officer</a:t>
            </a:r>
          </a:p>
          <a:p>
            <a:pPr>
              <a:lnSpc>
                <a:spcPct val="150000"/>
              </a:lnSpc>
            </a:pPr>
            <a:r>
              <a:rPr lang="en-US" sz="1700" dirty="0"/>
              <a:t>Local Needs</a:t>
            </a:r>
          </a:p>
          <a:p>
            <a:pPr>
              <a:lnSpc>
                <a:spcPct val="150000"/>
              </a:lnSpc>
            </a:pPr>
            <a:r>
              <a:rPr lang="en-US" sz="1700" dirty="0"/>
              <a:t>Monitoring Reports</a:t>
            </a:r>
          </a:p>
          <a:p>
            <a:pPr>
              <a:lnSpc>
                <a:spcPct val="150000"/>
              </a:lnSpc>
            </a:pPr>
            <a:r>
              <a:rPr lang="en-US" sz="1700" dirty="0"/>
              <a:t>SPCS for Billing Purposes</a:t>
            </a:r>
          </a:p>
          <a:p>
            <a:pPr>
              <a:lnSpc>
                <a:spcPct val="150000"/>
              </a:lnSpc>
            </a:pPr>
            <a:r>
              <a:rPr lang="en-US" sz="1700" dirty="0"/>
              <a:t>Invoicing</a:t>
            </a:r>
          </a:p>
          <a:p>
            <a:pPr lvl="0">
              <a:lnSpc>
                <a:spcPct val="150000"/>
              </a:lnSpc>
            </a:pPr>
            <a:r>
              <a:rPr lang="en-US" sz="1700" dirty="0"/>
              <a:t>File Preparation &amp; Maintenance</a:t>
            </a:r>
            <a:endParaRPr lang="en-US" sz="1700" b="1" dirty="0"/>
          </a:p>
          <a:p>
            <a:pPr>
              <a:lnSpc>
                <a:spcPct val="150000"/>
              </a:lnSpc>
            </a:pPr>
            <a:r>
              <a:rPr lang="en-US" sz="1700" dirty="0"/>
              <a:t>Ordering of Supplies</a:t>
            </a:r>
          </a:p>
          <a:p>
            <a:pPr>
              <a:lnSpc>
                <a:spcPct val="150000"/>
              </a:lnSpc>
            </a:pPr>
            <a:r>
              <a:rPr lang="en-US" sz="1700" dirty="0"/>
              <a:t>U/A Collection </a:t>
            </a:r>
          </a:p>
        </p:txBody>
      </p:sp>
      <p:pic>
        <p:nvPicPr>
          <p:cNvPr id="1028" name="Picture 4" descr="Image result for meeting agenda clip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569" y="914400"/>
            <a:ext cx="1066799" cy="941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423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1668999" y="-297399"/>
            <a:ext cx="5729798" cy="8153396"/>
          </a:xfrm>
          <a:prstGeom prst="rect">
            <a:avLst/>
          </a:prstGeom>
          <a:ln>
            <a:noFill/>
          </a:ln>
          <a:effectLst>
            <a:softEdge rad="112500"/>
          </a:effectLst>
        </p:spPr>
      </p:pic>
    </p:spTree>
    <p:extLst>
      <p:ext uri="{BB962C8B-B14F-4D97-AF65-F5344CB8AC3E}">
        <p14:creationId xmlns:p14="http://schemas.microsoft.com/office/powerpoint/2010/main" val="676482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878048" y="457200"/>
            <a:ext cx="8229600" cy="1143000"/>
          </a:xfrm>
          <a:noFill/>
        </p:spPr>
        <p:txBody>
          <a:bodyPr>
            <a:normAutofit/>
          </a:bodyPr>
          <a:lstStyle/>
          <a:p>
            <a:r>
              <a:rPr lang="en-US" altLang="en-US" sz="4400" b="1" dirty="0"/>
              <a:t>General Responsivity</a:t>
            </a:r>
          </a:p>
        </p:txBody>
      </p:sp>
      <p:sp>
        <p:nvSpPr>
          <p:cNvPr id="17411" name="Rectangle 3"/>
          <p:cNvSpPr>
            <a:spLocks noGrp="1" noChangeArrowheads="1"/>
          </p:cNvSpPr>
          <p:nvPr>
            <p:ph idx="1"/>
          </p:nvPr>
        </p:nvSpPr>
        <p:spPr>
          <a:xfrm>
            <a:off x="685800" y="2057400"/>
            <a:ext cx="7772400" cy="4114800"/>
          </a:xfrm>
          <a:noFill/>
        </p:spPr>
        <p:txBody>
          <a:bodyPr>
            <a:normAutofit fontScale="85000" lnSpcReduction="20000"/>
          </a:bodyPr>
          <a:lstStyle/>
          <a:p>
            <a:pPr>
              <a:lnSpc>
                <a:spcPct val="90000"/>
              </a:lnSpc>
            </a:pPr>
            <a:r>
              <a:rPr lang="en-US" altLang="en-US" sz="2800" dirty="0"/>
              <a:t>CBT treatment modality utilized in individual and group counseling</a:t>
            </a:r>
          </a:p>
          <a:p>
            <a:pPr marL="114300" indent="0">
              <a:lnSpc>
                <a:spcPct val="90000"/>
              </a:lnSpc>
              <a:buNone/>
            </a:pPr>
            <a:endParaRPr lang="en-US" altLang="en-US" sz="2800" dirty="0"/>
          </a:p>
          <a:p>
            <a:pPr>
              <a:lnSpc>
                <a:spcPct val="90000"/>
              </a:lnSpc>
            </a:pPr>
            <a:r>
              <a:rPr lang="en-US" altLang="en-US" sz="2800" dirty="0"/>
              <a:t>Importance of “Treatment Matching”</a:t>
            </a:r>
          </a:p>
          <a:p>
            <a:pPr>
              <a:lnSpc>
                <a:spcPct val="90000"/>
              </a:lnSpc>
            </a:pPr>
            <a:endParaRPr lang="en-US" altLang="en-US" sz="2800" dirty="0"/>
          </a:p>
          <a:p>
            <a:pPr>
              <a:lnSpc>
                <a:spcPct val="90000"/>
              </a:lnSpc>
            </a:pPr>
            <a:r>
              <a:rPr lang="en-US" altLang="en-US" sz="2800" dirty="0"/>
              <a:t>Assessment of responsivity is important to maximize benefits of interventions/treatment</a:t>
            </a:r>
          </a:p>
          <a:p>
            <a:pPr>
              <a:lnSpc>
                <a:spcPct val="90000"/>
              </a:lnSpc>
            </a:pPr>
            <a:endParaRPr lang="en-US" altLang="en-US" sz="2800" dirty="0"/>
          </a:p>
          <a:p>
            <a:pPr>
              <a:lnSpc>
                <a:spcPct val="90000"/>
              </a:lnSpc>
            </a:pPr>
            <a:r>
              <a:rPr lang="en-US" altLang="en-US" sz="2800" dirty="0"/>
              <a:t>Interventions need to be tailored to meet that specific offender’s risk and needs</a:t>
            </a:r>
          </a:p>
          <a:p>
            <a:pPr>
              <a:lnSpc>
                <a:spcPct val="90000"/>
              </a:lnSpc>
            </a:pPr>
            <a:endParaRPr lang="en-US" altLang="en-US" sz="2800" dirty="0"/>
          </a:p>
          <a:p>
            <a:pPr>
              <a:lnSpc>
                <a:spcPct val="90000"/>
              </a:lnSpc>
            </a:pPr>
            <a:r>
              <a:rPr lang="en-US" altLang="en-US" sz="2800" dirty="0"/>
              <a:t>Offenders respond differently to treatment strategies</a:t>
            </a:r>
          </a:p>
          <a:p>
            <a:pPr>
              <a:lnSpc>
                <a:spcPct val="90000"/>
              </a:lnSpc>
            </a:pPr>
            <a:endParaRPr lang="en-US" altLang="en-US" sz="2800" dirty="0"/>
          </a:p>
          <a:p>
            <a:pPr>
              <a:lnSpc>
                <a:spcPct val="90000"/>
              </a:lnSpc>
            </a:pPr>
            <a:endParaRPr lang="en-US" altLang="en-US" sz="2800" dirty="0"/>
          </a:p>
          <a:p>
            <a:pPr>
              <a:lnSpc>
                <a:spcPct val="90000"/>
              </a:lnSpc>
            </a:pPr>
            <a:endParaRPr lang="en-US" altLang="en-US" sz="2800" dirty="0"/>
          </a:p>
          <a:p>
            <a:pPr>
              <a:lnSpc>
                <a:spcPct val="90000"/>
              </a:lnSpc>
            </a:pPr>
            <a:endParaRPr lang="en-US" altLang="en-US" sz="2800" dirty="0"/>
          </a:p>
          <a:p>
            <a:pPr>
              <a:lnSpc>
                <a:spcPct val="90000"/>
              </a:lnSpc>
            </a:pPr>
            <a:endParaRPr lang="en-US" altLang="en-US" sz="2800" dirty="0"/>
          </a:p>
        </p:txBody>
      </p:sp>
    </p:spTree>
    <p:extLst>
      <p:ext uri="{BB962C8B-B14F-4D97-AF65-F5344CB8AC3E}">
        <p14:creationId xmlns:p14="http://schemas.microsoft.com/office/powerpoint/2010/main" val="2156080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noFill/>
        </p:spPr>
        <p:txBody>
          <a:bodyPr>
            <a:noAutofit/>
          </a:bodyPr>
          <a:lstStyle/>
          <a:p>
            <a:r>
              <a:rPr lang="en-US" altLang="en-US" sz="3600" b="1" dirty="0"/>
              <a:t>Specific Responsivity Factors</a:t>
            </a:r>
            <a:br>
              <a:rPr lang="en-US" altLang="en-US" sz="3200" b="1" dirty="0"/>
            </a:br>
            <a:r>
              <a:rPr lang="en-US" altLang="en-US" sz="1800" b="1" dirty="0"/>
              <a:t>(Possible Barriers to Success)</a:t>
            </a:r>
          </a:p>
        </p:txBody>
      </p:sp>
      <p:sp>
        <p:nvSpPr>
          <p:cNvPr id="18435" name="Rectangle 3"/>
          <p:cNvSpPr>
            <a:spLocks noGrp="1" noChangeArrowheads="1"/>
          </p:cNvSpPr>
          <p:nvPr>
            <p:ph sz="half" idx="1"/>
          </p:nvPr>
        </p:nvSpPr>
        <p:spPr>
          <a:xfrm>
            <a:off x="381000" y="2209800"/>
            <a:ext cx="4114800" cy="4114800"/>
          </a:xfrm>
          <a:noFill/>
        </p:spPr>
        <p:txBody>
          <a:bodyPr/>
          <a:lstStyle/>
          <a:p>
            <a:r>
              <a:rPr lang="en-US" altLang="en-US" sz="2400" dirty="0"/>
              <a:t>Low intelligence</a:t>
            </a:r>
          </a:p>
          <a:p>
            <a:r>
              <a:rPr lang="en-US" altLang="en-US" sz="2400" dirty="0"/>
              <a:t>Physical handicap</a:t>
            </a:r>
          </a:p>
          <a:p>
            <a:r>
              <a:rPr lang="en-US" altLang="en-US" sz="2400" dirty="0"/>
              <a:t>Reading/writing problems</a:t>
            </a:r>
          </a:p>
          <a:p>
            <a:r>
              <a:rPr lang="en-US" altLang="en-US" sz="2400" dirty="0"/>
              <a:t>Mental health issues</a:t>
            </a:r>
          </a:p>
          <a:p>
            <a:r>
              <a:rPr lang="en-US" altLang="en-US" sz="2400" dirty="0"/>
              <a:t>No desire for change</a:t>
            </a:r>
          </a:p>
          <a:p>
            <a:r>
              <a:rPr lang="en-US" altLang="en-US" sz="2400" dirty="0"/>
              <a:t>Homeless</a:t>
            </a:r>
          </a:p>
          <a:p>
            <a:endParaRPr lang="en-US" altLang="en-US" dirty="0"/>
          </a:p>
        </p:txBody>
      </p:sp>
      <p:sp>
        <p:nvSpPr>
          <p:cNvPr id="18436" name="Rectangle 4"/>
          <p:cNvSpPr>
            <a:spLocks noGrp="1" noChangeArrowheads="1"/>
          </p:cNvSpPr>
          <p:nvPr>
            <p:ph sz="half" idx="2"/>
          </p:nvPr>
        </p:nvSpPr>
        <p:spPr>
          <a:xfrm>
            <a:off x="4648200" y="2209800"/>
            <a:ext cx="4114800" cy="4114800"/>
          </a:xfrm>
          <a:noFill/>
        </p:spPr>
        <p:txBody>
          <a:bodyPr/>
          <a:lstStyle/>
          <a:p>
            <a:r>
              <a:rPr lang="en-US" altLang="en-US" sz="2400"/>
              <a:t>Transportation</a:t>
            </a:r>
          </a:p>
          <a:p>
            <a:r>
              <a:rPr lang="en-US" altLang="en-US" sz="2400"/>
              <a:t>Child care</a:t>
            </a:r>
          </a:p>
          <a:p>
            <a:r>
              <a:rPr lang="en-US" altLang="en-US" sz="2400"/>
              <a:t>Language</a:t>
            </a:r>
          </a:p>
          <a:p>
            <a:r>
              <a:rPr lang="en-US" altLang="en-US" sz="2400"/>
              <a:t>Ethnicity</a:t>
            </a:r>
          </a:p>
          <a:p>
            <a:r>
              <a:rPr lang="en-US" altLang="en-US" sz="2400"/>
              <a:t>History of abuse/neglect</a:t>
            </a:r>
          </a:p>
          <a:p>
            <a:r>
              <a:rPr lang="en-US" altLang="en-US" sz="2400"/>
              <a:t>Interpersonal anxiety</a:t>
            </a:r>
          </a:p>
          <a:p>
            <a:pPr>
              <a:buFontTx/>
              <a:buChar char="–"/>
            </a:pPr>
            <a:endParaRPr lang="en-US" altLang="en-US" sz="2400"/>
          </a:p>
          <a:p>
            <a:pPr>
              <a:buFontTx/>
              <a:buChar char="–"/>
            </a:pPr>
            <a:endParaRPr lang="en-US" altLang="en-US" sz="2400"/>
          </a:p>
        </p:txBody>
      </p:sp>
    </p:spTree>
    <p:extLst>
      <p:ext uri="{BB962C8B-B14F-4D97-AF65-F5344CB8AC3E}">
        <p14:creationId xmlns:p14="http://schemas.microsoft.com/office/powerpoint/2010/main" val="11009905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899719" y="533400"/>
            <a:ext cx="8229600" cy="1143000"/>
          </a:xfrm>
        </p:spPr>
        <p:txBody>
          <a:bodyPr>
            <a:normAutofit/>
          </a:bodyPr>
          <a:lstStyle/>
          <a:p>
            <a:pPr eaLnBrk="1" hangingPunct="1"/>
            <a:r>
              <a:rPr lang="en-US" altLang="en-US" sz="5400" b="1" dirty="0"/>
              <a:t>Stages of Change</a:t>
            </a:r>
          </a:p>
        </p:txBody>
      </p:sp>
      <p:pic>
        <p:nvPicPr>
          <p:cNvPr id="57347" name="Picture 5" descr="chan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5305425" cy="4818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5538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b="1" dirty="0"/>
              <a:t>Effective Interventions</a:t>
            </a:r>
          </a:p>
        </p:txBody>
      </p:sp>
      <p:sp>
        <p:nvSpPr>
          <p:cNvPr id="8195" name="Content Placeholder 2"/>
          <p:cNvSpPr>
            <a:spLocks noGrp="1"/>
          </p:cNvSpPr>
          <p:nvPr>
            <p:ph idx="1"/>
          </p:nvPr>
        </p:nvSpPr>
        <p:spPr>
          <a:xfrm>
            <a:off x="457200" y="1752600"/>
            <a:ext cx="8229600" cy="4572000"/>
          </a:xfrm>
        </p:spPr>
        <p:txBody>
          <a:bodyPr>
            <a:normAutofit/>
          </a:bodyPr>
          <a:lstStyle/>
          <a:p>
            <a:pPr>
              <a:lnSpc>
                <a:spcPct val="150000"/>
              </a:lnSpc>
            </a:pPr>
            <a:r>
              <a:rPr lang="en-US" altLang="en-US" sz="2000" b="1" dirty="0"/>
              <a:t>Cognitive Behavioral Interventions/Therapy (CBI/T)</a:t>
            </a:r>
          </a:p>
          <a:p>
            <a:pPr lvl="1">
              <a:lnSpc>
                <a:spcPct val="150000"/>
              </a:lnSpc>
            </a:pPr>
            <a:r>
              <a:rPr lang="en-US" altLang="en-US" sz="1600" dirty="0"/>
              <a:t>Cognitions affect behavior and changes in thinking lead to changes in behavior (</a:t>
            </a:r>
            <a:r>
              <a:rPr lang="en-US" altLang="en-US" sz="1600" dirty="0">
                <a:solidFill>
                  <a:srgbClr val="FF0000"/>
                </a:solidFill>
              </a:rPr>
              <a:t>thinking impacts behavior</a:t>
            </a:r>
            <a:r>
              <a:rPr lang="en-US" altLang="en-US" sz="1600" dirty="0"/>
              <a:t>)</a:t>
            </a:r>
          </a:p>
          <a:p>
            <a:pPr lvl="1">
              <a:lnSpc>
                <a:spcPct val="150000"/>
              </a:lnSpc>
            </a:pPr>
            <a:r>
              <a:rPr lang="en-US" altLang="en-US" sz="1800" dirty="0"/>
              <a:t>Directed toward changing dysfunctional or distorted thoughts</a:t>
            </a:r>
          </a:p>
          <a:p>
            <a:pPr lvl="1">
              <a:lnSpc>
                <a:spcPct val="150000"/>
              </a:lnSpc>
            </a:pPr>
            <a:r>
              <a:rPr lang="en-US" altLang="en-US" sz="1800" dirty="0"/>
              <a:t>Helps offender identify and manage/avoid high risk situations</a:t>
            </a:r>
          </a:p>
          <a:p>
            <a:pPr lvl="1">
              <a:lnSpc>
                <a:spcPct val="150000"/>
              </a:lnSpc>
            </a:pPr>
            <a:r>
              <a:rPr lang="en-US" altLang="en-US" sz="1800" dirty="0"/>
              <a:t>Teaches offenders tangible skills, such as problem solving </a:t>
            </a:r>
          </a:p>
          <a:p>
            <a:pPr lvl="1">
              <a:lnSpc>
                <a:spcPct val="150000"/>
              </a:lnSpc>
            </a:pPr>
            <a:r>
              <a:rPr lang="en-US" altLang="en-US" sz="1800" dirty="0"/>
              <a:t>Provides structured learning experiences</a:t>
            </a:r>
          </a:p>
          <a:p>
            <a:pPr lvl="1">
              <a:lnSpc>
                <a:spcPct val="150000"/>
              </a:lnSpc>
            </a:pPr>
            <a:endParaRPr lang="en-US" altLang="en-US" sz="1800" dirty="0"/>
          </a:p>
          <a:p>
            <a:pPr marL="411480" lvl="1" indent="0">
              <a:lnSpc>
                <a:spcPct val="150000"/>
              </a:lnSpc>
              <a:buNone/>
            </a:pPr>
            <a:r>
              <a:rPr lang="en-US" altLang="en-US" sz="1800" b="1" dirty="0">
                <a:solidFill>
                  <a:schemeClr val="bg2">
                    <a:lumMod val="50000"/>
                  </a:schemeClr>
                </a:solidFill>
              </a:rPr>
              <a:t>**Homework, role plays, and practice are essential features of CBT</a:t>
            </a:r>
          </a:p>
          <a:p>
            <a:pPr lvl="1">
              <a:lnSpc>
                <a:spcPct val="150000"/>
              </a:lnSpc>
            </a:pPr>
            <a:endParaRPr lang="en-US" altLang="en-US" sz="1800" dirty="0"/>
          </a:p>
          <a:p>
            <a:pPr lvl="1"/>
            <a:endParaRPr lang="en-US" altLang="en-US" dirty="0"/>
          </a:p>
          <a:p>
            <a:pPr lvl="1"/>
            <a:endParaRPr lang="en-US" altLang="en-US" dirty="0"/>
          </a:p>
          <a:p>
            <a:pPr lvl="1"/>
            <a:endParaRPr lang="en-US" altLang="en-US" dirty="0"/>
          </a:p>
        </p:txBody>
      </p:sp>
      <p:sp>
        <p:nvSpPr>
          <p:cNvPr id="5" name="Slide Number Placeholder 4"/>
          <p:cNvSpPr>
            <a:spLocks noGrp="1"/>
          </p:cNvSpPr>
          <p:nvPr>
            <p:ph type="sldNum" sz="quarter" idx="12"/>
          </p:nvPr>
        </p:nvSpPr>
        <p:spPr/>
        <p:txBody>
          <a:bodyPr/>
          <a:lstStyle/>
          <a:p>
            <a:pPr>
              <a:defRPr/>
            </a:pPr>
            <a:fld id="{F2F59A46-5579-4510-8F5A-95090DEBBBBC}" type="slidenum">
              <a:rPr lang="en-US" smtClean="0"/>
              <a:pPr>
                <a:defRPr/>
              </a:pPr>
              <a:t>34</a:t>
            </a:fld>
            <a:endParaRPr lang="en-US"/>
          </a:p>
        </p:txBody>
      </p:sp>
    </p:spTree>
    <p:extLst>
      <p:ext uri="{BB962C8B-B14F-4D97-AF65-F5344CB8AC3E}">
        <p14:creationId xmlns:p14="http://schemas.microsoft.com/office/powerpoint/2010/main" val="546509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Vendor Expectations?</a:t>
            </a:r>
          </a:p>
        </p:txBody>
      </p:sp>
      <p:sp>
        <p:nvSpPr>
          <p:cNvPr id="3" name="Content Placeholder 2"/>
          <p:cNvSpPr>
            <a:spLocks noGrp="1"/>
          </p:cNvSpPr>
          <p:nvPr>
            <p:ph idx="1"/>
          </p:nvPr>
        </p:nvSpPr>
        <p:spPr>
          <a:xfrm>
            <a:off x="304800" y="2057400"/>
            <a:ext cx="8534400" cy="4373563"/>
          </a:xfrm>
        </p:spPr>
        <p:txBody>
          <a:bodyPr>
            <a:normAutofit fontScale="70000" lnSpcReduction="20000"/>
          </a:bodyPr>
          <a:lstStyle/>
          <a:p>
            <a:endParaRPr lang="en-US" dirty="0"/>
          </a:p>
          <a:p>
            <a:pPr algn="just">
              <a:lnSpc>
                <a:spcPct val="120000"/>
              </a:lnSpc>
            </a:pPr>
            <a:r>
              <a:rPr lang="en-US" altLang="en-US" dirty="0"/>
              <a:t>The intervention and the treatment plan must address presenting clinical issues as well as the client’s specific criminogenic needs (a.k.a., dynamic risk factors), such as Cognitions, Drugs/Alcohol, Social Networks, Education/Employment</a:t>
            </a:r>
          </a:p>
          <a:p>
            <a:pPr algn="just">
              <a:lnSpc>
                <a:spcPct val="120000"/>
              </a:lnSpc>
            </a:pPr>
            <a:endParaRPr lang="en-US" altLang="en-US" dirty="0"/>
          </a:p>
          <a:p>
            <a:pPr>
              <a:lnSpc>
                <a:spcPct val="120000"/>
              </a:lnSpc>
            </a:pPr>
            <a:r>
              <a:rPr lang="en-US" dirty="0"/>
              <a:t>CBT is the required treatment modality</a:t>
            </a:r>
          </a:p>
          <a:p>
            <a:pPr marL="0" indent="0">
              <a:lnSpc>
                <a:spcPct val="120000"/>
              </a:lnSpc>
              <a:buNone/>
            </a:pPr>
            <a:endParaRPr lang="en-US" dirty="0"/>
          </a:p>
          <a:p>
            <a:pPr>
              <a:lnSpc>
                <a:spcPct val="120000"/>
              </a:lnSpc>
            </a:pPr>
            <a:r>
              <a:rPr lang="en-US" dirty="0"/>
              <a:t>As to UA collection, a distinction needs to be made between a failure to appear and a “stall”</a:t>
            </a:r>
          </a:p>
          <a:p>
            <a:pPr marL="0" indent="0">
              <a:lnSpc>
                <a:spcPct val="120000"/>
              </a:lnSpc>
              <a:buNone/>
            </a:pPr>
            <a:endParaRPr lang="en-US" dirty="0"/>
          </a:p>
          <a:p>
            <a:pPr>
              <a:lnSpc>
                <a:spcPct val="120000"/>
              </a:lnSpc>
            </a:pPr>
            <a:r>
              <a:rPr lang="en-US" dirty="0"/>
              <a:t>Vendors will be working collaboratively with the client’s probation officer</a:t>
            </a:r>
          </a:p>
          <a:p>
            <a:pPr>
              <a:lnSpc>
                <a:spcPct val="120000"/>
              </a:lnSpc>
            </a:pPr>
            <a:endParaRPr lang="en-US" dirty="0"/>
          </a:p>
          <a:p>
            <a:pPr>
              <a:lnSpc>
                <a:spcPct val="120000"/>
              </a:lnSpc>
            </a:pPr>
            <a:r>
              <a:rPr lang="en-US" dirty="0"/>
              <a:t>Vendor’s goals/focus should align with officer’s/client’s</a:t>
            </a:r>
          </a:p>
        </p:txBody>
      </p:sp>
    </p:spTree>
    <p:extLst>
      <p:ext uri="{BB962C8B-B14F-4D97-AF65-F5344CB8AC3E}">
        <p14:creationId xmlns:p14="http://schemas.microsoft.com/office/powerpoint/2010/main" val="2009359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noAutofit/>
          </a:bodyPr>
          <a:lstStyle/>
          <a:p>
            <a:r>
              <a:rPr lang="en-US" sz="4000" b="1" dirty="0"/>
              <a:t>What can you expect from the probation officer?</a:t>
            </a:r>
          </a:p>
        </p:txBody>
      </p:sp>
      <p:sp>
        <p:nvSpPr>
          <p:cNvPr id="3" name="Content Placeholder 2"/>
          <p:cNvSpPr>
            <a:spLocks noGrp="1"/>
          </p:cNvSpPr>
          <p:nvPr>
            <p:ph idx="1"/>
          </p:nvPr>
        </p:nvSpPr>
        <p:spPr>
          <a:xfrm>
            <a:off x="304800" y="1828800"/>
            <a:ext cx="8382000" cy="4724400"/>
          </a:xfrm>
        </p:spPr>
        <p:txBody>
          <a:bodyPr>
            <a:normAutofit fontScale="92500" lnSpcReduction="10000"/>
          </a:bodyPr>
          <a:lstStyle/>
          <a:p>
            <a:pPr algn="just"/>
            <a:r>
              <a:rPr lang="en-US" sz="2000" dirty="0"/>
              <a:t>Client’s risk assessment results</a:t>
            </a:r>
          </a:p>
          <a:p>
            <a:pPr algn="just"/>
            <a:endParaRPr lang="en-US" sz="2000" dirty="0"/>
          </a:p>
          <a:p>
            <a:pPr algn="just"/>
            <a:r>
              <a:rPr lang="en-US" sz="2000" dirty="0"/>
              <a:t>Identification of client’s protective factors/strengths </a:t>
            </a:r>
          </a:p>
          <a:p>
            <a:pPr algn="just"/>
            <a:endParaRPr lang="en-US" sz="2000" dirty="0"/>
          </a:p>
          <a:p>
            <a:pPr algn="just"/>
            <a:r>
              <a:rPr lang="en-US" sz="2000" dirty="0"/>
              <a:t>Collateral contacts, including prosocial supports</a:t>
            </a:r>
          </a:p>
          <a:p>
            <a:pPr algn="just"/>
            <a:endParaRPr lang="en-US" sz="2000" dirty="0"/>
          </a:p>
          <a:p>
            <a:pPr algn="just"/>
            <a:r>
              <a:rPr lang="en-US" sz="2000" dirty="0"/>
              <a:t>Three-way meetings (vendor, client, PO)</a:t>
            </a:r>
          </a:p>
          <a:p>
            <a:pPr algn="just"/>
            <a:endParaRPr lang="en-US" sz="2000" dirty="0"/>
          </a:p>
          <a:p>
            <a:pPr algn="just"/>
            <a:r>
              <a:rPr lang="en-US" sz="2000" dirty="0"/>
              <a:t>Ongoing communication about issues/concerns and progress</a:t>
            </a:r>
          </a:p>
          <a:p>
            <a:pPr algn="just"/>
            <a:endParaRPr lang="en-US" sz="2000" dirty="0"/>
          </a:p>
          <a:p>
            <a:pPr algn="just"/>
            <a:r>
              <a:rPr lang="en-US" sz="2000" b="1" dirty="0">
                <a:solidFill>
                  <a:srgbClr val="FF0000"/>
                </a:solidFill>
              </a:rPr>
              <a:t>Probation officers will be utilizing evidence-based interventions that will complement treatment (STARR skills, cognitive restructuring, Interactive Journaling, CBT groups) </a:t>
            </a:r>
          </a:p>
          <a:p>
            <a:pPr marL="0" indent="0" algn="just">
              <a:buNone/>
            </a:pPr>
            <a:endParaRPr lang="en-US" sz="2000" dirty="0">
              <a:solidFill>
                <a:srgbClr val="FF0000"/>
              </a:solidFill>
            </a:endParaRPr>
          </a:p>
          <a:p>
            <a:pPr algn="just"/>
            <a:r>
              <a:rPr lang="en-US" sz="2000" dirty="0"/>
              <a:t>Transition from Treatment/Discharge Planning</a:t>
            </a:r>
          </a:p>
          <a:p>
            <a:endParaRPr lang="en-US" sz="2000" b="1" dirty="0">
              <a:solidFill>
                <a:srgbClr val="FF0000"/>
              </a:solidFill>
            </a:endParaRPr>
          </a:p>
          <a:p>
            <a:endParaRPr lang="en-US" dirty="0"/>
          </a:p>
        </p:txBody>
      </p:sp>
    </p:spTree>
    <p:extLst>
      <p:ext uri="{BB962C8B-B14F-4D97-AF65-F5344CB8AC3E}">
        <p14:creationId xmlns:p14="http://schemas.microsoft.com/office/powerpoint/2010/main" val="3109851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Local Needs</a:t>
            </a:r>
            <a:br>
              <a:rPr lang="en-US" dirty="0"/>
            </a:br>
            <a:r>
              <a:rPr lang="en-US" sz="4400" dirty="0">
                <a:solidFill>
                  <a:srgbClr val="C00000"/>
                </a:solidFill>
              </a:rPr>
              <a:t>ALL</a:t>
            </a:r>
            <a:r>
              <a:rPr lang="en-US" sz="4400" dirty="0"/>
              <a:t> Project Codes:</a:t>
            </a:r>
            <a:endParaRPr lang="en-US" sz="4400" dirty="0">
              <a:solidFill>
                <a:srgbClr val="FF0000"/>
              </a:solidFill>
            </a:endParaRPr>
          </a:p>
        </p:txBody>
      </p:sp>
      <p:sp>
        <p:nvSpPr>
          <p:cNvPr id="3" name="Content Placeholder 2"/>
          <p:cNvSpPr>
            <a:spLocks noGrp="1"/>
          </p:cNvSpPr>
          <p:nvPr>
            <p:ph idx="1"/>
          </p:nvPr>
        </p:nvSpPr>
        <p:spPr>
          <a:xfrm>
            <a:off x="457200" y="2133600"/>
            <a:ext cx="8229600" cy="4389120"/>
          </a:xfrm>
        </p:spPr>
        <p:txBody>
          <a:bodyPr>
            <a:normAutofit fontScale="55000" lnSpcReduction="20000"/>
          </a:bodyPr>
          <a:lstStyle/>
          <a:p>
            <a:pPr marL="0" marR="0" algn="just">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The district is including this local need as a means of addressing unique treatment barriers and needs in the district. On a case-by-case basis, telemedicine may be authorized to achieve these ends. The use of telemedicine is authorized only after the vendor and the USPO/USPSO staff the individual client’s case, determine he/she is appropriate for treatment via telemedicine, determine which specific services are appropriate via telemedicine, and it is approved by the district’s contracting officer or designee.</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NOTE: The use of telemedicine is for the benefit of the Judiciary and not the convenience of the vendor. The use of telemedicine is not in lieu of the vendor’s ability to provide services in-person when appropriate. This requirement is not in lieu of the provisions which require the vendor (and any proposed subcontractor) to maintain an acceptable facility located within the defined catchment area.</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900" dirty="0">
                <a:effectLst/>
                <a:latin typeface="Calibri" panose="020F0502020204030204" pitchFamily="34" charset="0"/>
                <a:ea typeface="Calibri" panose="020F0502020204030204" pitchFamily="34" charset="0"/>
                <a:cs typeface="Calibri" panose="020F0502020204030204" pitchFamily="34" charset="0"/>
              </a:rPr>
              <a:t>The vendor is authorized to provide specified services via telemedicine, which includes providing health care delivery, assessment, diagnosis, consultation, and treatment and the transfer of medical data through interactive audio, video, or electronic/data communications. The vendor must adhere to and meet the same legal, ethical, and confidentiality standards when providing telemedicine. The vendor shall also obtain consent of the client before the delivery of telemedicine services and shall include documentation of the same in the individual’s treatment record.</a:t>
            </a:r>
            <a:endParaRPr lang="en-US" sz="29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4029600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solidFill>
                  <a:srgbClr val="C00000"/>
                </a:solidFill>
              </a:rPr>
              <a:t>ALL</a:t>
            </a:r>
            <a:r>
              <a:rPr lang="en-US" dirty="0"/>
              <a:t> Project Codes </a:t>
            </a:r>
            <a:r>
              <a:rPr lang="en-US" sz="2800" dirty="0"/>
              <a:t>(cont.)</a:t>
            </a:r>
          </a:p>
        </p:txBody>
      </p:sp>
      <p:sp>
        <p:nvSpPr>
          <p:cNvPr id="3" name="Content Placeholder 2"/>
          <p:cNvSpPr>
            <a:spLocks noGrp="1"/>
          </p:cNvSpPr>
          <p:nvPr>
            <p:ph idx="1"/>
          </p:nvPr>
        </p:nvSpPr>
        <p:spPr>
          <a:xfrm>
            <a:off x="304800" y="1524000"/>
            <a:ext cx="8534400" cy="5029200"/>
          </a:xfrm>
        </p:spPr>
        <p:txBody>
          <a:bodyPr>
            <a:normAutofit fontScale="77500" lnSpcReduction="20000"/>
          </a:bodyPr>
          <a:lstStyle/>
          <a:p>
            <a:pPr marL="0" marR="0" algn="just">
              <a:lnSpc>
                <a:spcPct val="107000"/>
              </a:lnSpc>
              <a:spcBef>
                <a:spcPts val="0"/>
              </a:spcBef>
              <a:spcAft>
                <a:spcPts val="800"/>
              </a:spcAft>
            </a:pPr>
            <a:r>
              <a:rPr lang="en-US" sz="2300" dirty="0"/>
              <a:t> </a:t>
            </a:r>
            <a:r>
              <a:rPr lang="en-US" sz="2300" dirty="0">
                <a:effectLst/>
                <a:latin typeface="Calibri" panose="020F0502020204030204" pitchFamily="34" charset="0"/>
                <a:ea typeface="Calibri" panose="020F0502020204030204" pitchFamily="34" charset="0"/>
                <a:cs typeface="Calibri" panose="020F0502020204030204" pitchFamily="34" charset="0"/>
              </a:rPr>
              <a:t>In situations in which more than one client is in attendance, to ensure confidentiality for each session, the vendor shall require that each client verify that he or she is the only person on that line and that no person who is not part of that treatment group is listening. Each participant will also enter into a confidentiality agreement before being allowed to participate in treatment by telephone.</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300" dirty="0">
                <a:effectLst/>
                <a:latin typeface="Calibri" panose="020F0502020204030204" pitchFamily="34" charset="0"/>
                <a:ea typeface="Calibri" panose="020F0502020204030204" pitchFamily="34" charset="0"/>
                <a:cs typeface="Calibri" panose="020F0502020204030204" pitchFamily="34" charset="0"/>
              </a:rPr>
              <a:t>To verify that services were performed, the vendor shall complete the sign-in log with the following information:</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300" dirty="0">
                <a:effectLst/>
                <a:latin typeface="Calibri" panose="020F0502020204030204" pitchFamily="34" charset="0"/>
                <a:ea typeface="Calibri" panose="020F0502020204030204" pitchFamily="34" charset="0"/>
                <a:cs typeface="Calibri" panose="020F0502020204030204" pitchFamily="34" charset="0"/>
              </a:rPr>
              <a:t>• The client’s name.</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300" dirty="0">
                <a:effectLst/>
                <a:latin typeface="Calibri" panose="020F0502020204030204" pitchFamily="34" charset="0"/>
                <a:ea typeface="Calibri" panose="020F0502020204030204" pitchFamily="34" charset="0"/>
                <a:cs typeface="Calibri" panose="020F0502020204030204" pitchFamily="34" charset="0"/>
              </a:rPr>
              <a:t>• Date of the session.</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300" dirty="0">
                <a:effectLst/>
                <a:latin typeface="Calibri" panose="020F0502020204030204" pitchFamily="34" charset="0"/>
                <a:ea typeface="Calibri" panose="020F0502020204030204" pitchFamily="34" charset="0"/>
                <a:cs typeface="Calibri" panose="020F0502020204030204" pitchFamily="34" charset="0"/>
              </a:rPr>
              <a:t>• The time the session began and concluded.</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300" dirty="0">
                <a:effectLst/>
                <a:latin typeface="Calibri" panose="020F0502020204030204" pitchFamily="34" charset="0"/>
                <a:ea typeface="Calibri" panose="020F0502020204030204" pitchFamily="34" charset="0"/>
                <a:cs typeface="Calibri" panose="020F0502020204030204" pitchFamily="34" charset="0"/>
              </a:rPr>
              <a:t>• Confirmation of the means in which the session was conducted (i.e. teleconference, video conference, internet).</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300" dirty="0">
                <a:effectLst/>
                <a:latin typeface="Calibri" panose="020F0502020204030204" pitchFamily="34" charset="0"/>
                <a:ea typeface="Calibri" panose="020F0502020204030204" pitchFamily="34" charset="0"/>
                <a:cs typeface="Calibri" panose="020F0502020204030204" pitchFamily="34" charset="0"/>
              </a:rPr>
              <a:t>For de-escalation, if an emotionally charged topic was discussed or the client appears emotionally agitated, the vendor shall follow up with additional contact later in the day to ensure that the client has successfully de-escalated. The vendor shall also remind the client to reach out to his or her social support system at any time.</a:t>
            </a:r>
            <a:endParaRPr lang="en-US" sz="23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a:p>
            <a:endParaRPr lang="en-US" dirty="0"/>
          </a:p>
        </p:txBody>
      </p:sp>
    </p:spTree>
    <p:extLst>
      <p:ext uri="{BB962C8B-B14F-4D97-AF65-F5344CB8AC3E}">
        <p14:creationId xmlns:p14="http://schemas.microsoft.com/office/powerpoint/2010/main" val="3832094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8A7FE-5A3E-40A8-AC70-90A135EB2BF1}"/>
              </a:ext>
            </a:extLst>
          </p:cNvPr>
          <p:cNvSpPr>
            <a:spLocks noGrp="1"/>
          </p:cNvSpPr>
          <p:nvPr>
            <p:ph type="title"/>
          </p:nvPr>
        </p:nvSpPr>
        <p:spPr>
          <a:xfrm>
            <a:off x="609600" y="304800"/>
            <a:ext cx="8229600" cy="1143000"/>
          </a:xfrm>
        </p:spPr>
        <p:txBody>
          <a:bodyPr>
            <a:normAutofit/>
          </a:bodyPr>
          <a:lstStyle/>
          <a:p>
            <a:r>
              <a:rPr lang="en-US" dirty="0"/>
              <a:t>Local Needs Urine Collection</a:t>
            </a:r>
          </a:p>
        </p:txBody>
      </p:sp>
      <p:sp>
        <p:nvSpPr>
          <p:cNvPr id="3" name="Content Placeholder 2">
            <a:extLst>
              <a:ext uri="{FF2B5EF4-FFF2-40B4-BE49-F238E27FC236}">
                <a16:creationId xmlns:a16="http://schemas.microsoft.com/office/drawing/2014/main" id="{D351F1AE-F3D9-4113-8E57-20847CFE23E6}"/>
              </a:ext>
            </a:extLst>
          </p:cNvPr>
          <p:cNvSpPr>
            <a:spLocks noGrp="1"/>
          </p:cNvSpPr>
          <p:nvPr>
            <p:ph idx="1"/>
          </p:nvPr>
        </p:nvSpPr>
        <p:spPr/>
        <p:txBody>
          <a:bodyPr>
            <a:normAutofit/>
          </a:bodyPr>
          <a:lstStyle/>
          <a:p>
            <a:pPr algn="just"/>
            <a:r>
              <a:rPr lang="en-US" b="1" u="sng" dirty="0">
                <a:solidFill>
                  <a:srgbClr val="FF0000"/>
                </a:solidFill>
              </a:rPr>
              <a:t>ONLY City CA 10 </a:t>
            </a:r>
            <a:r>
              <a:rPr lang="en-US" u="sng" dirty="0">
                <a:solidFill>
                  <a:srgbClr val="FF0000"/>
                </a:solidFill>
              </a:rPr>
              <a:t>Project Code 1010</a:t>
            </a:r>
            <a:r>
              <a:rPr lang="en-US" dirty="0"/>
              <a:t>: </a:t>
            </a:r>
            <a:r>
              <a:rPr lang="en-US" sz="1800" dirty="0"/>
              <a:t>The urine collection program will be offered no fewer than </a:t>
            </a:r>
            <a:r>
              <a:rPr lang="en-US" sz="1800" dirty="0">
                <a:highlight>
                  <a:srgbClr val="FFFF00"/>
                </a:highlight>
              </a:rPr>
              <a:t>3</a:t>
            </a:r>
            <a:r>
              <a:rPr lang="en-US" sz="1800" dirty="0"/>
              <a:t> days per week for a minimum of 6 hours per day. In order to accommodate the clients’ work schedules, the vendor shall offer 3 collection hours available in the morning as well as 3 hours of collection available any time after 4pm and ending no later than 10pm. The dates of the urine collection are determined by the U.S. Probation Office through consultation with the vendor.</a:t>
            </a:r>
          </a:p>
          <a:p>
            <a:pPr marL="274320" marR="0" lvl="0" indent="-274320" algn="just" defTabSz="914400" rtl="0" eaLnBrk="1" fontAlgn="auto" latinLnBrk="0" hangingPunct="1">
              <a:lnSpc>
                <a:spcPct val="100000"/>
              </a:lnSpc>
              <a:spcBef>
                <a:spcPct val="20000"/>
              </a:spcBef>
              <a:spcAft>
                <a:spcPts val="0"/>
              </a:spcAft>
              <a:buClr>
                <a:srgbClr val="0BD0D9"/>
              </a:buClr>
              <a:buSzPct val="95000"/>
              <a:buFont typeface="Wingdings 2"/>
              <a:buChar char=""/>
              <a:tabLst/>
              <a:defRPr/>
            </a:pPr>
            <a:r>
              <a:rPr lang="en-US" dirty="0">
                <a:solidFill>
                  <a:srgbClr val="FF0000"/>
                </a:solidFill>
              </a:rPr>
              <a:t>All Other Clinics Project Code 1010: </a:t>
            </a:r>
            <a:r>
              <a:rPr kumimoji="0" lang="en-US" sz="1800" b="0" i="0" u="none" strike="noStrike" kern="1200" cap="none" spc="0" normalizeH="0" baseline="0" noProof="0" dirty="0">
                <a:ln>
                  <a:noFill/>
                </a:ln>
                <a:solidFill>
                  <a:prstClr val="black"/>
                </a:solidFill>
                <a:effectLst/>
                <a:uLnTx/>
                <a:uFillTx/>
                <a:latin typeface="Constantia"/>
                <a:ea typeface="+mn-ea"/>
                <a:cs typeface="+mn-cs"/>
              </a:rPr>
              <a:t>The urine collection program will be offered no fewer than </a:t>
            </a:r>
            <a:r>
              <a:rPr kumimoji="0" lang="en-US" sz="1800" b="0" i="0" u="none" strike="noStrike" kern="1200" cap="none" spc="0" normalizeH="0" baseline="0" noProof="0" dirty="0">
                <a:ln>
                  <a:noFill/>
                </a:ln>
                <a:solidFill>
                  <a:prstClr val="black"/>
                </a:solidFill>
                <a:effectLst/>
                <a:highlight>
                  <a:srgbClr val="FFFF00"/>
                </a:highlight>
                <a:uLnTx/>
                <a:uFillTx/>
                <a:latin typeface="Constantia"/>
                <a:ea typeface="+mn-ea"/>
                <a:cs typeface="+mn-cs"/>
              </a:rPr>
              <a:t>2</a:t>
            </a:r>
            <a:r>
              <a:rPr kumimoji="0" lang="en-US" sz="1800" b="0" i="0" u="none" strike="noStrike" kern="1200" cap="none" spc="0" normalizeH="0" baseline="0" noProof="0" dirty="0">
                <a:ln>
                  <a:noFill/>
                </a:ln>
                <a:solidFill>
                  <a:prstClr val="black"/>
                </a:solidFill>
                <a:effectLst/>
                <a:uLnTx/>
                <a:uFillTx/>
                <a:latin typeface="Constantia"/>
                <a:ea typeface="+mn-ea"/>
                <a:cs typeface="+mn-cs"/>
              </a:rPr>
              <a:t> days per week for a minimum of 6 hours per day. In order to accommodate the clients’ work schedules, the vendor shall offer 3 collection hours available in the morning as well as 3 hours of collection available any time after 4pm and ending no later than 10pm. The dates of the urine collection are determined by the U.S. Probation Office through consultation with the vendor.</a:t>
            </a:r>
          </a:p>
          <a:p>
            <a:pPr algn="just"/>
            <a:endParaRPr lang="en-US" dirty="0"/>
          </a:p>
        </p:txBody>
      </p:sp>
    </p:spTree>
    <p:extLst>
      <p:ext uri="{BB962C8B-B14F-4D97-AF65-F5344CB8AC3E}">
        <p14:creationId xmlns:p14="http://schemas.microsoft.com/office/powerpoint/2010/main" val="82845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 y="228600"/>
            <a:ext cx="9144000" cy="1066800"/>
          </a:xfrm>
        </p:spPr>
        <p:txBody>
          <a:bodyPr>
            <a:normAutofit/>
          </a:bodyPr>
          <a:lstStyle/>
          <a:p>
            <a:pPr algn="ctr"/>
            <a:r>
              <a:rPr lang="en-US" sz="2800" dirty="0"/>
              <a:t>Pursuant to Title 18 U.S.C. Section 3672 – </a:t>
            </a:r>
            <a:br>
              <a:rPr lang="en-US" sz="2800" dirty="0"/>
            </a:br>
            <a:r>
              <a:rPr lang="en-US" sz="2800" dirty="0"/>
              <a:t>Duties of Director of Administrative Office of the U.S. Courts</a:t>
            </a:r>
          </a:p>
        </p:txBody>
      </p:sp>
      <p:sp>
        <p:nvSpPr>
          <p:cNvPr id="3" name="Content Placeholder 2"/>
          <p:cNvSpPr>
            <a:spLocks noGrp="1"/>
          </p:cNvSpPr>
          <p:nvPr>
            <p:ph idx="1"/>
          </p:nvPr>
        </p:nvSpPr>
        <p:spPr>
          <a:xfrm>
            <a:off x="304800" y="1676400"/>
            <a:ext cx="8534400" cy="4983163"/>
          </a:xfrm>
        </p:spPr>
        <p:txBody>
          <a:bodyPr>
            <a:normAutofit/>
          </a:bodyPr>
          <a:lstStyle/>
          <a:p>
            <a:pPr marL="0" indent="0">
              <a:buNone/>
            </a:pPr>
            <a:r>
              <a:rPr lang="en-US" dirty="0"/>
              <a:t>“</a:t>
            </a:r>
            <a:r>
              <a:rPr lang="en-US" sz="2400" dirty="0"/>
              <a:t>He shall contract with any appropriate public or private agency or person for the detection of and care in the community of an offender who is an alcohol-dependent person, an addict, or a drug-dependent person... This authority shall include the authority to provide... medical, educational, social, psychological and vocation services; corrective and preventative guidance and training; and other rehabilitative services designed to protect the public and benefit the alcohol-dependent person, addict, or drug dependent person ... by controlling his dependence and his susceptibility to addiction... He may negotiate and award such contracts without regard to section 3709 of the revised Statutes of United States.” </a:t>
            </a:r>
          </a:p>
          <a:p>
            <a:endParaRPr lang="en-US" dirty="0"/>
          </a:p>
        </p:txBody>
      </p:sp>
    </p:spTree>
    <p:extLst>
      <p:ext uri="{BB962C8B-B14F-4D97-AF65-F5344CB8AC3E}">
        <p14:creationId xmlns:p14="http://schemas.microsoft.com/office/powerpoint/2010/main" val="3506262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1C3A0-7843-4BC3-8613-E66CE728DEDE}"/>
              </a:ext>
            </a:extLst>
          </p:cNvPr>
          <p:cNvSpPr>
            <a:spLocks noGrp="1"/>
          </p:cNvSpPr>
          <p:nvPr>
            <p:ph type="title"/>
          </p:nvPr>
        </p:nvSpPr>
        <p:spPr/>
        <p:txBody>
          <a:bodyPr/>
          <a:lstStyle/>
          <a:p>
            <a:r>
              <a:rPr lang="en-US" dirty="0"/>
              <a:t>Sex Offender Local Needs…</a:t>
            </a:r>
          </a:p>
        </p:txBody>
      </p:sp>
      <p:sp>
        <p:nvSpPr>
          <p:cNvPr id="3" name="Content Placeholder 2">
            <a:extLst>
              <a:ext uri="{FF2B5EF4-FFF2-40B4-BE49-F238E27FC236}">
                <a16:creationId xmlns:a16="http://schemas.microsoft.com/office/drawing/2014/main" id="{F600FE43-E104-418C-8DD0-59137CFBA181}"/>
              </a:ext>
            </a:extLst>
          </p:cNvPr>
          <p:cNvSpPr>
            <a:spLocks noGrp="1"/>
          </p:cNvSpPr>
          <p:nvPr>
            <p:ph idx="1"/>
          </p:nvPr>
        </p:nvSpPr>
        <p:spPr/>
        <p:txBody>
          <a:bodyPr/>
          <a:lstStyle/>
          <a:p>
            <a:pPr algn="just"/>
            <a:r>
              <a:rPr lang="en-US" dirty="0">
                <a:solidFill>
                  <a:srgbClr val="FF0000"/>
                </a:solidFill>
              </a:rPr>
              <a:t>Project Codes 6012, 6022, 6032, 6090, 6091, 7013, 7023</a:t>
            </a:r>
            <a:r>
              <a:rPr lang="en-US" dirty="0"/>
              <a:t>: Sex Offense Specific Individual and Group Counseling will be available a minimum of three days per week. </a:t>
            </a:r>
          </a:p>
          <a:p>
            <a:pPr algn="just"/>
            <a:r>
              <a:rPr lang="en-US" dirty="0">
                <a:solidFill>
                  <a:srgbClr val="FF0000"/>
                </a:solidFill>
              </a:rPr>
              <a:t>Project Codes 6012, 6022, 6032, 6090, 6091, 7013, 7023 </a:t>
            </a:r>
            <a:r>
              <a:rPr lang="en-US" dirty="0"/>
              <a:t>The course materials deemed necessary for sex offense specific individual and group treatment (e.g. worksheets, workbooks) shall be provided by the vendor and included in the price for these services.</a:t>
            </a:r>
          </a:p>
          <a:p>
            <a:endParaRPr lang="en-US" dirty="0"/>
          </a:p>
        </p:txBody>
      </p:sp>
    </p:spTree>
    <p:extLst>
      <p:ext uri="{BB962C8B-B14F-4D97-AF65-F5344CB8AC3E}">
        <p14:creationId xmlns:p14="http://schemas.microsoft.com/office/powerpoint/2010/main" val="25471863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9600" cy="1143000"/>
          </a:xfrm>
        </p:spPr>
        <p:txBody>
          <a:bodyPr>
            <a:normAutofit/>
          </a:bodyPr>
          <a:lstStyle/>
          <a:p>
            <a:r>
              <a:rPr lang="en-US" sz="4800" b="1" dirty="0"/>
              <a:t>Documentation of Services</a:t>
            </a:r>
          </a:p>
        </p:txBody>
      </p:sp>
      <p:sp>
        <p:nvSpPr>
          <p:cNvPr id="3" name="Content Placeholder 2"/>
          <p:cNvSpPr>
            <a:spLocks noGrp="1"/>
          </p:cNvSpPr>
          <p:nvPr>
            <p:ph idx="1"/>
          </p:nvPr>
        </p:nvSpPr>
        <p:spPr>
          <a:xfrm>
            <a:off x="457200" y="1752600"/>
            <a:ext cx="8229600" cy="4389120"/>
          </a:xfrm>
        </p:spPr>
        <p:txBody>
          <a:bodyPr>
            <a:normAutofit lnSpcReduction="10000"/>
          </a:bodyPr>
          <a:lstStyle/>
          <a:p>
            <a:endParaRPr lang="en-US" dirty="0"/>
          </a:p>
          <a:p>
            <a:r>
              <a:rPr lang="en-US" b="1" dirty="0"/>
              <a:t>Monthly Treatment Logs </a:t>
            </a:r>
          </a:p>
          <a:p>
            <a:pPr lvl="1"/>
            <a:r>
              <a:rPr lang="en-US" dirty="0"/>
              <a:t>Identify treatment goals</a:t>
            </a:r>
          </a:p>
          <a:p>
            <a:pPr lvl="1"/>
            <a:r>
              <a:rPr lang="en-US" dirty="0"/>
              <a:t>Steps taken toward the goals</a:t>
            </a:r>
          </a:p>
          <a:p>
            <a:pPr lvl="1"/>
            <a:r>
              <a:rPr lang="en-US" dirty="0"/>
              <a:t>Describe any set backs</a:t>
            </a:r>
          </a:p>
          <a:p>
            <a:pPr lvl="1"/>
            <a:r>
              <a:rPr lang="en-US" dirty="0"/>
              <a:t>Identify ways the PO can help/support client over the next month</a:t>
            </a:r>
          </a:p>
          <a:p>
            <a:pPr lvl="1"/>
            <a:r>
              <a:rPr lang="en-US" dirty="0"/>
              <a:t>Describe offender’s commitment to treatment</a:t>
            </a:r>
          </a:p>
          <a:p>
            <a:pPr lvl="1"/>
            <a:r>
              <a:rPr lang="en-US" dirty="0"/>
              <a:t>Is ongoing treatment recommended</a:t>
            </a:r>
          </a:p>
          <a:p>
            <a:pPr lvl="1"/>
            <a:r>
              <a:rPr lang="en-US" dirty="0"/>
              <a:t>Client’s overall progress</a:t>
            </a:r>
          </a:p>
          <a:p>
            <a:endParaRPr lang="en-US" dirty="0"/>
          </a:p>
          <a:p>
            <a:endParaRPr lang="en-US" dirty="0"/>
          </a:p>
        </p:txBody>
      </p:sp>
    </p:spTree>
    <p:extLst>
      <p:ext uri="{BB962C8B-B14F-4D97-AF65-F5344CB8AC3E}">
        <p14:creationId xmlns:p14="http://schemas.microsoft.com/office/powerpoint/2010/main" val="1776501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20E6E-05EA-49F2-A71F-556384EC1D8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F31C88-A326-4275-B83F-5B859373976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ADA652D-8334-4D29-A77C-9D808A352C70}"/>
              </a:ext>
            </a:extLst>
          </p:cNvPr>
          <p:cNvPicPr>
            <a:picLocks noChangeAspect="1"/>
          </p:cNvPicPr>
          <p:nvPr/>
        </p:nvPicPr>
        <p:blipFill>
          <a:blip r:embed="rId2"/>
          <a:stretch>
            <a:fillRect/>
          </a:stretch>
        </p:blipFill>
        <p:spPr>
          <a:xfrm>
            <a:off x="76200" y="795623"/>
            <a:ext cx="8991600" cy="6046164"/>
          </a:xfrm>
          <a:prstGeom prst="rect">
            <a:avLst/>
          </a:prstGeom>
        </p:spPr>
      </p:pic>
    </p:spTree>
    <p:extLst>
      <p:ext uri="{BB962C8B-B14F-4D97-AF65-F5344CB8AC3E}">
        <p14:creationId xmlns:p14="http://schemas.microsoft.com/office/powerpoint/2010/main" val="1076338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13B4A8-F927-424C-BFCD-AE9D60746BA7}"/>
              </a:ext>
            </a:extLst>
          </p:cNvPr>
          <p:cNvPicPr>
            <a:picLocks noChangeAspect="1"/>
          </p:cNvPicPr>
          <p:nvPr/>
        </p:nvPicPr>
        <p:blipFill>
          <a:blip r:embed="rId2"/>
          <a:stretch>
            <a:fillRect/>
          </a:stretch>
        </p:blipFill>
        <p:spPr>
          <a:xfrm>
            <a:off x="558978" y="1066800"/>
            <a:ext cx="8026043" cy="5022864"/>
          </a:xfrm>
          <a:prstGeom prst="rect">
            <a:avLst/>
          </a:prstGeom>
        </p:spPr>
      </p:pic>
    </p:spTree>
    <p:extLst>
      <p:ext uri="{BB962C8B-B14F-4D97-AF65-F5344CB8AC3E}">
        <p14:creationId xmlns:p14="http://schemas.microsoft.com/office/powerpoint/2010/main" val="2399998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1143000"/>
          </a:xfrm>
        </p:spPr>
        <p:txBody>
          <a:bodyPr>
            <a:normAutofit/>
          </a:bodyPr>
          <a:lstStyle/>
          <a:p>
            <a:r>
              <a:rPr lang="en-US" sz="4000" b="1" dirty="0"/>
              <a:t>Additional Documentation of Services</a:t>
            </a:r>
          </a:p>
        </p:txBody>
      </p:sp>
      <p:sp>
        <p:nvSpPr>
          <p:cNvPr id="3" name="Content Placeholder 2"/>
          <p:cNvSpPr>
            <a:spLocks noGrp="1"/>
          </p:cNvSpPr>
          <p:nvPr>
            <p:ph idx="1"/>
          </p:nvPr>
        </p:nvSpPr>
        <p:spPr>
          <a:xfrm>
            <a:off x="381000" y="1752600"/>
            <a:ext cx="8305800" cy="4038600"/>
          </a:xfrm>
        </p:spPr>
        <p:txBody>
          <a:bodyPr>
            <a:normAutofit/>
          </a:bodyPr>
          <a:lstStyle/>
          <a:p>
            <a:r>
              <a:rPr lang="en-US" sz="2400" b="1" dirty="0"/>
              <a:t>Regular treatment </a:t>
            </a:r>
            <a:r>
              <a:rPr lang="en-US" sz="2400" b="1" dirty="0" err="1"/>
              <a:t>staffings</a:t>
            </a:r>
            <a:r>
              <a:rPr lang="en-US" sz="2400" b="1" dirty="0"/>
              <a:t> between the clinician and officer where there is an exchange of information and the communication is documented in both the agency and probation files</a:t>
            </a:r>
          </a:p>
          <a:p>
            <a:r>
              <a:rPr lang="en-US" sz="2400" b="1" dirty="0"/>
              <a:t>Documented 24 hour or less notification of any “no shows,” “stalls,”</a:t>
            </a:r>
            <a:r>
              <a:rPr lang="en-US" sz="2400" b="1" dirty="0" err="1"/>
              <a:t>etc</a:t>
            </a:r>
            <a:r>
              <a:rPr lang="en-US" sz="2400" b="1" dirty="0"/>
              <a:t> </a:t>
            </a:r>
          </a:p>
          <a:p>
            <a:r>
              <a:rPr lang="en-US" sz="2400" b="1" dirty="0"/>
              <a:t>Quarterly (90-day) Treatment Plans</a:t>
            </a:r>
          </a:p>
          <a:p>
            <a:endParaRPr lang="en-US" dirty="0"/>
          </a:p>
        </p:txBody>
      </p:sp>
    </p:spTree>
    <p:extLst>
      <p:ext uri="{BB962C8B-B14F-4D97-AF65-F5344CB8AC3E}">
        <p14:creationId xmlns:p14="http://schemas.microsoft.com/office/powerpoint/2010/main" val="39390331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229600" cy="1143000"/>
          </a:xfrm>
        </p:spPr>
        <p:txBody>
          <a:bodyPr>
            <a:normAutofit/>
          </a:bodyPr>
          <a:lstStyle/>
          <a:p>
            <a:r>
              <a:rPr lang="en-US" sz="4800" b="1" dirty="0"/>
              <a:t>Monitoring Requirements</a:t>
            </a:r>
          </a:p>
        </p:txBody>
      </p:sp>
      <p:sp>
        <p:nvSpPr>
          <p:cNvPr id="3" name="Content Placeholder 2"/>
          <p:cNvSpPr>
            <a:spLocks noGrp="1"/>
          </p:cNvSpPr>
          <p:nvPr>
            <p:ph idx="1"/>
          </p:nvPr>
        </p:nvSpPr>
        <p:spPr/>
        <p:txBody>
          <a:bodyPr>
            <a:normAutofit/>
          </a:bodyPr>
          <a:lstStyle/>
          <a:p>
            <a:r>
              <a:rPr lang="en-US" dirty="0"/>
              <a:t>Twice annually, One may be virtual</a:t>
            </a:r>
          </a:p>
          <a:p>
            <a:r>
              <a:rPr lang="en-US" dirty="0"/>
              <a:t>Review of file storage and maintenance</a:t>
            </a:r>
          </a:p>
          <a:p>
            <a:r>
              <a:rPr lang="en-US" dirty="0"/>
              <a:t>File review, including focus on quality of service and CBT interventions</a:t>
            </a:r>
          </a:p>
          <a:p>
            <a:r>
              <a:rPr lang="en-US" dirty="0"/>
              <a:t>Review of chain of custody and specimen storage for urinalysis collection</a:t>
            </a:r>
          </a:p>
          <a:p>
            <a:r>
              <a:rPr lang="en-US" dirty="0"/>
              <a:t>Are all contracted services being provided?</a:t>
            </a:r>
          </a:p>
        </p:txBody>
      </p:sp>
    </p:spTree>
    <p:extLst>
      <p:ext uri="{BB962C8B-B14F-4D97-AF65-F5344CB8AC3E}">
        <p14:creationId xmlns:p14="http://schemas.microsoft.com/office/powerpoint/2010/main" val="267035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B9A8A-0684-4DCD-81F0-3BCCAD0B7720}"/>
              </a:ext>
            </a:extLst>
          </p:cNvPr>
          <p:cNvSpPr>
            <a:spLocks noGrp="1"/>
          </p:cNvSpPr>
          <p:nvPr>
            <p:ph type="title"/>
          </p:nvPr>
        </p:nvSpPr>
        <p:spPr>
          <a:xfrm>
            <a:off x="152400" y="704088"/>
            <a:ext cx="8839200" cy="667512"/>
          </a:xfrm>
        </p:spPr>
        <p:txBody>
          <a:bodyPr>
            <a:noAutofit/>
          </a:bodyPr>
          <a:lstStyle/>
          <a:p>
            <a:r>
              <a:rPr lang="en-US" sz="3600" dirty="0"/>
              <a:t>Working with Our Clients and the L12 Form</a:t>
            </a:r>
          </a:p>
        </p:txBody>
      </p:sp>
      <p:sp>
        <p:nvSpPr>
          <p:cNvPr id="3" name="TextBox 2">
            <a:extLst>
              <a:ext uri="{FF2B5EF4-FFF2-40B4-BE49-F238E27FC236}">
                <a16:creationId xmlns:a16="http://schemas.microsoft.com/office/drawing/2014/main" id="{37C80505-BFBC-454E-B756-A9E04C069D7B}"/>
              </a:ext>
            </a:extLst>
          </p:cNvPr>
          <p:cNvSpPr txBox="1"/>
          <p:nvPr/>
        </p:nvSpPr>
        <p:spPr>
          <a:xfrm>
            <a:off x="152400" y="1524000"/>
            <a:ext cx="3200400" cy="3231654"/>
          </a:xfrm>
          <a:prstGeom prst="rect">
            <a:avLst/>
          </a:prstGeom>
          <a:noFill/>
        </p:spPr>
        <p:txBody>
          <a:bodyPr wrap="square" rtlCol="0">
            <a:spAutoFit/>
          </a:bodyPr>
          <a:lstStyle/>
          <a:p>
            <a:pPr marL="114300" marR="0" lvl="0" indent="0" algn="l" defTabSz="914400" rtl="0" eaLnBrk="1" fontAlgn="auto" latinLnBrk="0" hangingPunct="1">
              <a:lnSpc>
                <a:spcPct val="100000"/>
              </a:lnSpc>
              <a:spcBef>
                <a:spcPct val="20000"/>
              </a:spcBef>
              <a:spcAft>
                <a:spcPts val="0"/>
              </a:spcAft>
              <a:buClr>
                <a:srgbClr val="0BD0D9"/>
              </a:buClr>
              <a:buSzPct val="95000"/>
              <a:buFont typeface="Wingdings 2"/>
              <a:buNone/>
              <a:tabLst/>
              <a:defRPr/>
            </a:pPr>
            <a:r>
              <a:rPr lang="en-US" sz="2400" b="1" dirty="0">
                <a:solidFill>
                  <a:prstClr val="black"/>
                </a:solidFill>
                <a:latin typeface="Constantia"/>
              </a:rPr>
              <a:t>T</a:t>
            </a:r>
            <a:r>
              <a:rPr kumimoji="0" lang="en-US" sz="2000" b="1" i="0" u="none" strike="noStrike" kern="1200" cap="none" spc="0" normalizeH="0" baseline="0" noProof="0" dirty="0">
                <a:ln>
                  <a:noFill/>
                </a:ln>
                <a:solidFill>
                  <a:prstClr val="black"/>
                </a:solidFill>
                <a:effectLst/>
                <a:uLnTx/>
                <a:uFillTx/>
                <a:latin typeface="Constantia"/>
                <a:ea typeface="+mn-ea"/>
                <a:cs typeface="+mn-cs"/>
              </a:rPr>
              <a:t>he completion of the L12 form and certifying that the employee(s) meet the education and employment requirements must be provided before an employee begins working with one of our clients. </a:t>
            </a:r>
          </a:p>
        </p:txBody>
      </p:sp>
      <p:pic>
        <p:nvPicPr>
          <p:cNvPr id="5" name="Picture 4">
            <a:extLst>
              <a:ext uri="{FF2B5EF4-FFF2-40B4-BE49-F238E27FC236}">
                <a16:creationId xmlns:a16="http://schemas.microsoft.com/office/drawing/2014/main" id="{972B31C2-3861-4436-A389-223D9E051C5D}"/>
              </a:ext>
            </a:extLst>
          </p:cNvPr>
          <p:cNvPicPr>
            <a:picLocks noChangeAspect="1"/>
          </p:cNvPicPr>
          <p:nvPr/>
        </p:nvPicPr>
        <p:blipFill>
          <a:blip r:embed="rId2"/>
          <a:stretch>
            <a:fillRect/>
          </a:stretch>
        </p:blipFill>
        <p:spPr>
          <a:xfrm>
            <a:off x="3657600" y="1371600"/>
            <a:ext cx="4556760" cy="5487924"/>
          </a:xfrm>
          <a:prstGeom prst="rect">
            <a:avLst/>
          </a:prstGeom>
        </p:spPr>
      </p:pic>
    </p:spTree>
    <p:extLst>
      <p:ext uri="{BB962C8B-B14F-4D97-AF65-F5344CB8AC3E}">
        <p14:creationId xmlns:p14="http://schemas.microsoft.com/office/powerpoint/2010/main" val="15611071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dirty="0"/>
              <a:t>Service Provider Communication System </a:t>
            </a:r>
            <a:r>
              <a:rPr lang="en-US" dirty="0"/>
              <a:t>(SPCS)</a:t>
            </a:r>
          </a:p>
        </p:txBody>
      </p:sp>
      <p:sp>
        <p:nvSpPr>
          <p:cNvPr id="3" name="Content Placeholder 2"/>
          <p:cNvSpPr>
            <a:spLocks noGrp="1"/>
          </p:cNvSpPr>
          <p:nvPr>
            <p:ph idx="1"/>
          </p:nvPr>
        </p:nvSpPr>
        <p:spPr/>
        <p:txBody>
          <a:bodyPr>
            <a:normAutofit lnSpcReduction="10000"/>
          </a:bodyPr>
          <a:lstStyle/>
          <a:p>
            <a:pPr algn="just"/>
            <a:r>
              <a:rPr lang="en-US" sz="2400" dirty="0"/>
              <a:t>The ERS Vendor Component and SPCS provides a secure communication protocol to vendors </a:t>
            </a:r>
            <a:r>
              <a:rPr lang="en-US" sz="2400" dirty="0">
                <a:solidFill>
                  <a:srgbClr val="C00000"/>
                </a:solidFill>
              </a:rPr>
              <a:t>for billing purposes</a:t>
            </a:r>
            <a:r>
              <a:rPr lang="en-US" sz="2400" dirty="0"/>
              <a:t>. </a:t>
            </a:r>
          </a:p>
          <a:p>
            <a:pPr marL="0" indent="0" algn="just">
              <a:buNone/>
            </a:pPr>
            <a:endParaRPr lang="en-US" sz="2400" dirty="0"/>
          </a:p>
          <a:p>
            <a:pPr algn="just"/>
            <a:r>
              <a:rPr lang="en-US" sz="2400" dirty="0"/>
              <a:t>Communications with probation and pretrial officers can be conducted via the officer’s U.S. Courts email address. Whether this means of communication is sufficient for HIPAA compliance is a determination that only the vendor can make.</a:t>
            </a:r>
          </a:p>
          <a:p>
            <a:pPr algn="just"/>
            <a:endParaRPr lang="en-US" sz="2400" dirty="0"/>
          </a:p>
          <a:p>
            <a:pPr algn="just"/>
            <a:r>
              <a:rPr lang="en-US" sz="2400" dirty="0"/>
              <a:t>New vendors: More information as to SPCS and billing will be forthcoming.</a:t>
            </a:r>
          </a:p>
        </p:txBody>
      </p:sp>
    </p:spTree>
    <p:extLst>
      <p:ext uri="{BB962C8B-B14F-4D97-AF65-F5344CB8AC3E}">
        <p14:creationId xmlns:p14="http://schemas.microsoft.com/office/powerpoint/2010/main" val="23523387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229600" cy="1143000"/>
          </a:xfrm>
        </p:spPr>
        <p:txBody>
          <a:bodyPr>
            <a:normAutofit/>
          </a:bodyPr>
          <a:lstStyle/>
          <a:p>
            <a:r>
              <a:rPr lang="en-US" sz="4800" b="1" dirty="0"/>
              <a:t>Invoicing</a:t>
            </a:r>
          </a:p>
        </p:txBody>
      </p:sp>
      <p:sp>
        <p:nvSpPr>
          <p:cNvPr id="3" name="Content Placeholder 2"/>
          <p:cNvSpPr>
            <a:spLocks noGrp="1"/>
          </p:cNvSpPr>
          <p:nvPr>
            <p:ph idx="1"/>
          </p:nvPr>
        </p:nvSpPr>
        <p:spPr>
          <a:xfrm>
            <a:off x="381000" y="2133600"/>
            <a:ext cx="8077200" cy="4724400"/>
          </a:xfrm>
        </p:spPr>
        <p:txBody>
          <a:bodyPr>
            <a:normAutofit fontScale="85000" lnSpcReduction="10000"/>
          </a:bodyPr>
          <a:lstStyle/>
          <a:p>
            <a:pPr algn="just"/>
            <a:r>
              <a:rPr lang="en-US" sz="2000" dirty="0"/>
              <a:t>Invoices AND associated documents must be submitted by the 10</a:t>
            </a:r>
            <a:r>
              <a:rPr lang="en-US" sz="2000" baseline="30000" dirty="0"/>
              <a:t>th</a:t>
            </a:r>
            <a:r>
              <a:rPr lang="en-US" sz="2000" dirty="0"/>
              <a:t> of the month (late submissions will delay reimbursement)</a:t>
            </a:r>
          </a:p>
          <a:p>
            <a:pPr algn="just"/>
            <a:endParaRPr lang="en-US" sz="2000" dirty="0"/>
          </a:p>
          <a:p>
            <a:pPr algn="just"/>
            <a:r>
              <a:rPr lang="en-US" sz="2000" dirty="0"/>
              <a:t>Please include copies of any evaluations/assessments completed that month</a:t>
            </a:r>
          </a:p>
          <a:p>
            <a:pPr algn="just"/>
            <a:endParaRPr lang="en-US" sz="2000" dirty="0"/>
          </a:p>
          <a:p>
            <a:pPr algn="just"/>
            <a:r>
              <a:rPr lang="en-US" sz="2000" dirty="0"/>
              <a:t>Must provide updated treatment plans every 90-days (with billing)</a:t>
            </a:r>
          </a:p>
          <a:p>
            <a:pPr algn="just"/>
            <a:endParaRPr lang="en-US" sz="2000" dirty="0"/>
          </a:p>
          <a:p>
            <a:pPr algn="just"/>
            <a:r>
              <a:rPr lang="en-US" sz="2000" dirty="0"/>
              <a:t>Must provide ALL the services referenced on the Treatment Services Contract Program Plan (Prob 45)---or explanation as to why they weren’t provided (</a:t>
            </a:r>
            <a:r>
              <a:rPr lang="en-US" sz="2000" dirty="0">
                <a:solidFill>
                  <a:srgbClr val="C00000"/>
                </a:solidFill>
              </a:rPr>
              <a:t>for services to be rendered all Prob 45s must have the referral agent’s signature; however, there should be 3 signatures on the Prob 45s, will not be back dated</a:t>
            </a:r>
            <a:r>
              <a:rPr lang="en-US" sz="2000" dirty="0"/>
              <a:t>)</a:t>
            </a:r>
          </a:p>
          <a:p>
            <a:pPr algn="just"/>
            <a:endParaRPr lang="en-US" sz="2000" dirty="0"/>
          </a:p>
          <a:p>
            <a:pPr algn="just"/>
            <a:r>
              <a:rPr lang="en-US" sz="2000" dirty="0"/>
              <a:t>Do NOT provide services that are not ordered on Treatment Services Contract Program Plan (</a:t>
            </a:r>
            <a:r>
              <a:rPr lang="en-US" sz="2000" dirty="0" err="1"/>
              <a:t>Prob</a:t>
            </a:r>
            <a:r>
              <a:rPr lang="en-US" sz="2000" dirty="0"/>
              <a:t> 45)—</a:t>
            </a:r>
            <a:r>
              <a:rPr lang="en-US" sz="2000" dirty="0">
                <a:solidFill>
                  <a:srgbClr val="FF0000"/>
                </a:solidFill>
              </a:rPr>
              <a:t>you will not be reimbursed </a:t>
            </a:r>
          </a:p>
          <a:p>
            <a:pPr algn="just"/>
            <a:endParaRPr lang="en-US" sz="2000" dirty="0"/>
          </a:p>
          <a:p>
            <a:pPr algn="just"/>
            <a:r>
              <a:rPr lang="en-US" sz="2000" dirty="0"/>
              <a:t>Dates and project codes on billing invoice must match those of the Treatment Services Contract Program Plan</a:t>
            </a:r>
          </a:p>
        </p:txBody>
      </p:sp>
      <p:pic>
        <p:nvPicPr>
          <p:cNvPr id="12296" name="Picture 8" descr="http://www.iconshock.com/img_jpg/SEVEN/accounting/jpg/256/invoice_icon.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44" b="98828" l="9766" r="89844"/>
                    </a14:imgEffect>
                  </a14:imgLayer>
                </a14:imgProps>
              </a:ext>
              <a:ext uri="{28A0092B-C50C-407E-A947-70E740481C1C}">
                <a14:useLocalDpi xmlns:a14="http://schemas.microsoft.com/office/drawing/2010/main" val="0"/>
              </a:ext>
            </a:extLst>
          </a:blip>
          <a:srcRect/>
          <a:stretch>
            <a:fillRect/>
          </a:stretch>
        </p:blipFill>
        <p:spPr bwMode="auto">
          <a:xfrm rot="423173">
            <a:off x="6930056" y="42482"/>
            <a:ext cx="2060129" cy="206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358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153400" cy="914400"/>
          </a:xfrm>
        </p:spPr>
        <p:txBody>
          <a:bodyPr>
            <a:normAutofit fontScale="90000"/>
          </a:bodyPr>
          <a:lstStyle/>
          <a:p>
            <a:r>
              <a:rPr lang="en-US" sz="4800" b="1" dirty="0"/>
              <a:t>File Maintenance</a:t>
            </a:r>
            <a:br>
              <a:rPr lang="en-US" sz="4800" b="1" dirty="0"/>
            </a:br>
            <a:r>
              <a:rPr lang="en-US" sz="2700" b="1" dirty="0"/>
              <a:t>Located in the SOW, Section C : “Deliverables”</a:t>
            </a:r>
          </a:p>
        </p:txBody>
      </p:sp>
      <p:sp>
        <p:nvSpPr>
          <p:cNvPr id="3" name="Content Placeholder 2"/>
          <p:cNvSpPr>
            <a:spLocks noGrp="1"/>
          </p:cNvSpPr>
          <p:nvPr>
            <p:ph idx="1"/>
          </p:nvPr>
        </p:nvSpPr>
        <p:spPr>
          <a:xfrm>
            <a:off x="457200" y="1676400"/>
            <a:ext cx="7239000" cy="4572000"/>
          </a:xfrm>
        </p:spPr>
        <p:txBody>
          <a:bodyPr/>
          <a:lstStyle/>
          <a:p>
            <a:r>
              <a:rPr lang="en-US" dirty="0"/>
              <a:t>Must have secure filing system</a:t>
            </a:r>
          </a:p>
          <a:p>
            <a:endParaRPr lang="en-US" dirty="0"/>
          </a:p>
          <a:p>
            <a:r>
              <a:rPr lang="en-US" dirty="0"/>
              <a:t>Separate U.S. Probation from U.S. Pretrial Services</a:t>
            </a:r>
          </a:p>
          <a:p>
            <a:endParaRPr lang="en-US" dirty="0"/>
          </a:p>
          <a:p>
            <a:r>
              <a:rPr lang="en-US" dirty="0"/>
              <a:t>Electronic files must be available for review, upon request of officer</a:t>
            </a:r>
          </a:p>
          <a:p>
            <a:endParaRPr lang="en-US" dirty="0"/>
          </a:p>
          <a:p>
            <a:r>
              <a:rPr lang="en-US" dirty="0"/>
              <a:t>Keep all files for 3 years post payment </a:t>
            </a:r>
            <a:r>
              <a:rPr lang="en-US" sz="2000" dirty="0"/>
              <a:t>(i.e., subsequent to the conclusion of services)</a:t>
            </a:r>
          </a:p>
          <a:p>
            <a:endParaRPr lang="en-US" dirty="0"/>
          </a:p>
        </p:txBody>
      </p:sp>
      <p:pic>
        <p:nvPicPr>
          <p:cNvPr id="11268" name="Picture 4" descr="Image result for file clipart">
            <a:hlinkClick r:id="rId2"/>
          </p:cNvPr>
          <p:cNvPicPr>
            <a:picLocks noChangeAspect="1" noChangeArrowheads="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ackgroundRemoval t="0" b="99294" l="379" r="100000"/>
                    </a14:imgEffect>
                  </a14:imgLayer>
                </a14:imgProps>
              </a:ext>
              <a:ext uri="{28A0092B-C50C-407E-A947-70E740481C1C}">
                <a14:useLocalDpi xmlns:a14="http://schemas.microsoft.com/office/drawing/2010/main" val="0"/>
              </a:ext>
            </a:extLst>
          </a:blip>
          <a:srcRect/>
          <a:stretch>
            <a:fillRect/>
          </a:stretch>
        </p:blipFill>
        <p:spPr bwMode="auto">
          <a:xfrm rot="21371206">
            <a:off x="8017825" y="5130722"/>
            <a:ext cx="804672"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1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8229600" cy="1143000"/>
          </a:xfrm>
        </p:spPr>
        <p:txBody>
          <a:bodyPr>
            <a:normAutofit fontScale="90000"/>
          </a:bodyPr>
          <a:lstStyle/>
          <a:p>
            <a:r>
              <a:rPr lang="en-US" b="1" dirty="0"/>
              <a:t>BPA/NCPO and Statement of Work </a:t>
            </a:r>
            <a:br>
              <a:rPr lang="en-US" b="1" dirty="0"/>
            </a:br>
            <a:r>
              <a:rPr lang="en-US" sz="2200" b="1" dirty="0"/>
              <a:t>(“Section C” of BPA, Will be on Website)</a:t>
            </a:r>
          </a:p>
        </p:txBody>
      </p:sp>
      <p:sp>
        <p:nvSpPr>
          <p:cNvPr id="3" name="Content Placeholder 2"/>
          <p:cNvSpPr>
            <a:spLocks noGrp="1"/>
          </p:cNvSpPr>
          <p:nvPr>
            <p:ph sz="half" idx="1"/>
          </p:nvPr>
        </p:nvSpPr>
        <p:spPr>
          <a:xfrm>
            <a:off x="609600" y="2133600"/>
            <a:ext cx="7772400" cy="4038600"/>
          </a:xfrm>
        </p:spPr>
        <p:txBody>
          <a:bodyPr>
            <a:normAutofit lnSpcReduction="10000"/>
          </a:bodyPr>
          <a:lstStyle/>
          <a:p>
            <a:pPr algn="just"/>
            <a:r>
              <a:rPr lang="en-US" sz="2200" dirty="0"/>
              <a:t>BPA vs. NCPO</a:t>
            </a:r>
          </a:p>
          <a:p>
            <a:pPr algn="just"/>
            <a:r>
              <a:rPr lang="en-US" sz="2200" dirty="0"/>
              <a:t>U.S. Probation and Pretrial Services Offices are required to ensure that all vendors adhere to the specifications of the Statement of Work, Section C of the Blanket Purchase Agreement </a:t>
            </a:r>
          </a:p>
          <a:p>
            <a:pPr algn="just"/>
            <a:r>
              <a:rPr lang="en-US" sz="2200" dirty="0"/>
              <a:t>We must maintain control of services requested/provided (in consultation with the provider)</a:t>
            </a:r>
          </a:p>
          <a:p>
            <a:pPr algn="just"/>
            <a:r>
              <a:rPr lang="en-US" sz="2200" dirty="0"/>
              <a:t>Ongoing vendor monitoring (monitoring reports will be discussed later)</a:t>
            </a:r>
          </a:p>
          <a:p>
            <a:pPr algn="just"/>
            <a:r>
              <a:rPr lang="en-US" sz="2200" dirty="0"/>
              <a:t>Please </a:t>
            </a:r>
            <a:r>
              <a:rPr lang="en-US" sz="2200" b="1" dirty="0">
                <a:solidFill>
                  <a:srgbClr val="FF0000"/>
                </a:solidFill>
              </a:rPr>
              <a:t>READ </a:t>
            </a:r>
            <a:r>
              <a:rPr lang="en-US" sz="2200" dirty="0">
                <a:solidFill>
                  <a:schemeClr val="tx1">
                    <a:lumMod val="75000"/>
                    <a:lumOff val="25000"/>
                  </a:schemeClr>
                </a:solidFill>
              </a:rPr>
              <a:t>the Statement of Work, you will find the answers to the vast majority of questions are within that document</a:t>
            </a:r>
            <a:endParaRPr lang="en-US" sz="2200" dirty="0"/>
          </a:p>
          <a:p>
            <a:endParaRPr lang="en-US" dirty="0"/>
          </a:p>
        </p:txBody>
      </p:sp>
    </p:spTree>
    <p:extLst>
      <p:ext uri="{BB962C8B-B14F-4D97-AF65-F5344CB8AC3E}">
        <p14:creationId xmlns:p14="http://schemas.microsoft.com/office/powerpoint/2010/main" val="197785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sz="4000" dirty="0"/>
              <a:t>File Maintenance (cont.)</a:t>
            </a:r>
            <a:br>
              <a:rPr lang="en-US" sz="4000" dirty="0"/>
            </a:br>
            <a:r>
              <a:rPr lang="en-US" sz="2400" dirty="0"/>
              <a:t>Hard Copy and Electronic Files Must Contain:</a:t>
            </a:r>
          </a:p>
        </p:txBody>
      </p:sp>
      <p:sp>
        <p:nvSpPr>
          <p:cNvPr id="3" name="Content Placeholder 2"/>
          <p:cNvSpPr>
            <a:spLocks noGrp="1"/>
          </p:cNvSpPr>
          <p:nvPr>
            <p:ph idx="1"/>
          </p:nvPr>
        </p:nvSpPr>
        <p:spPr>
          <a:xfrm>
            <a:off x="228600" y="1447800"/>
            <a:ext cx="8686800" cy="5257800"/>
          </a:xfrm>
        </p:spPr>
        <p:txBody>
          <a:bodyPr>
            <a:normAutofit fontScale="77500" lnSpcReduction="20000"/>
          </a:bodyPr>
          <a:lstStyle/>
          <a:p>
            <a:r>
              <a:rPr lang="en-US" dirty="0"/>
              <a:t>Clinician’s progress notes</a:t>
            </a:r>
          </a:p>
          <a:p>
            <a:endParaRPr lang="en-US" dirty="0"/>
          </a:p>
          <a:p>
            <a:r>
              <a:rPr lang="en-US" dirty="0"/>
              <a:t>All Treatment Services Contract Program Plan (Prob 45)</a:t>
            </a:r>
          </a:p>
          <a:p>
            <a:endParaRPr lang="en-US" dirty="0"/>
          </a:p>
          <a:p>
            <a:r>
              <a:rPr lang="en-US" dirty="0"/>
              <a:t>Monthly Treatment Log (MTLs) must be:</a:t>
            </a:r>
          </a:p>
          <a:p>
            <a:pPr lvl="1"/>
            <a:r>
              <a:rPr lang="en-US" dirty="0"/>
              <a:t>Typed and/or legible handwriting</a:t>
            </a:r>
          </a:p>
          <a:p>
            <a:pPr lvl="1"/>
            <a:r>
              <a:rPr lang="en-US" dirty="0"/>
              <a:t>thorough and accurate</a:t>
            </a:r>
          </a:p>
          <a:p>
            <a:pPr lvl="1"/>
            <a:r>
              <a:rPr lang="en-US" dirty="0"/>
              <a:t>submitted with billing</a:t>
            </a:r>
          </a:p>
          <a:p>
            <a:endParaRPr lang="en-US" dirty="0"/>
          </a:p>
          <a:p>
            <a:r>
              <a:rPr lang="en-US"/>
              <a:t>U</a:t>
            </a:r>
            <a:r>
              <a:rPr lang="en-US" dirty="0"/>
              <a:t>/A Testing Log</a:t>
            </a:r>
          </a:p>
          <a:p>
            <a:endParaRPr lang="en-US" dirty="0"/>
          </a:p>
          <a:p>
            <a:r>
              <a:rPr lang="en-US" dirty="0"/>
              <a:t>Evaluations/Assessments</a:t>
            </a:r>
          </a:p>
          <a:p>
            <a:endParaRPr lang="en-US" dirty="0"/>
          </a:p>
          <a:p>
            <a:r>
              <a:rPr lang="en-US" dirty="0"/>
              <a:t>90-day Treatment Plan</a:t>
            </a:r>
          </a:p>
          <a:p>
            <a:endParaRPr lang="en-US" dirty="0"/>
          </a:p>
          <a:p>
            <a:r>
              <a:rPr lang="en-US" dirty="0"/>
              <a:t>Discharge Summaries</a:t>
            </a:r>
          </a:p>
          <a:p>
            <a:endParaRPr lang="en-US" dirty="0"/>
          </a:p>
        </p:txBody>
      </p:sp>
    </p:spTree>
    <p:extLst>
      <p:ext uri="{BB962C8B-B14F-4D97-AF65-F5344CB8AC3E}">
        <p14:creationId xmlns:p14="http://schemas.microsoft.com/office/powerpoint/2010/main" val="849662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934" y="457200"/>
            <a:ext cx="8229600" cy="1143000"/>
          </a:xfrm>
        </p:spPr>
        <p:txBody>
          <a:bodyPr/>
          <a:lstStyle/>
          <a:p>
            <a:r>
              <a:rPr lang="en-US" b="1" dirty="0"/>
              <a:t>Ordering Supplies</a:t>
            </a:r>
          </a:p>
        </p:txBody>
      </p:sp>
      <p:sp>
        <p:nvSpPr>
          <p:cNvPr id="3" name="Content Placeholder 2"/>
          <p:cNvSpPr>
            <a:spLocks noGrp="1"/>
          </p:cNvSpPr>
          <p:nvPr>
            <p:ph idx="1"/>
          </p:nvPr>
        </p:nvSpPr>
        <p:spPr>
          <a:xfrm>
            <a:off x="211822" y="1738194"/>
            <a:ext cx="5257800" cy="609600"/>
          </a:xfrm>
        </p:spPr>
        <p:txBody>
          <a:bodyPr>
            <a:normAutofit/>
          </a:bodyPr>
          <a:lstStyle/>
          <a:p>
            <a:r>
              <a:rPr lang="en-US" sz="2000" b="1" dirty="0"/>
              <a:t>Order shipping supplies through USPS</a:t>
            </a:r>
          </a:p>
        </p:txBody>
      </p:sp>
      <p:pic>
        <p:nvPicPr>
          <p:cNvPr id="4" name="Picture 3"/>
          <p:cNvPicPr/>
          <p:nvPr/>
        </p:nvPicPr>
        <p:blipFill rotWithShape="1">
          <a:blip r:embed="rId2"/>
          <a:srcRect l="1266" t="6657" r="52189" b="57932"/>
          <a:stretch/>
        </p:blipFill>
        <p:spPr bwMode="auto">
          <a:xfrm>
            <a:off x="228600" y="2360377"/>
            <a:ext cx="5638800" cy="28956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6" name="Rectangle 5"/>
          <p:cNvSpPr/>
          <p:nvPr/>
        </p:nvSpPr>
        <p:spPr>
          <a:xfrm>
            <a:off x="262156" y="5391834"/>
            <a:ext cx="8653244" cy="1200329"/>
          </a:xfrm>
          <a:prstGeom prst="rect">
            <a:avLst/>
          </a:prstGeom>
        </p:spPr>
        <p:txBody>
          <a:bodyPr wrap="square">
            <a:spAutoFit/>
          </a:bodyPr>
          <a:lstStyle/>
          <a:p>
            <a:pPr lvl="1"/>
            <a:r>
              <a:rPr lang="en-US" b="1" dirty="0">
                <a:solidFill>
                  <a:schemeClr val="accent1">
                    <a:lumMod val="75000"/>
                  </a:schemeClr>
                </a:solidFill>
              </a:rPr>
              <a:t>USPS shipping bags &amp; shipping boxes can be ordered through the United Sates Postal Service website under “Free Shipping Supplies.”</a:t>
            </a:r>
          </a:p>
          <a:p>
            <a:pPr lvl="1">
              <a:lnSpc>
                <a:spcPct val="200000"/>
              </a:lnSpc>
            </a:pPr>
            <a:r>
              <a:rPr lang="en-US" b="1" dirty="0">
                <a:solidFill>
                  <a:srgbClr val="C00000"/>
                </a:solidFill>
              </a:rPr>
              <a:t>Our office will no longer supply USPS shipping bag &amp; boxes.</a:t>
            </a:r>
          </a:p>
        </p:txBody>
      </p:sp>
      <p:pic>
        <p:nvPicPr>
          <p:cNvPr id="7" name="Picture 6"/>
          <p:cNvPicPr/>
          <p:nvPr/>
        </p:nvPicPr>
        <p:blipFill rotWithShape="1">
          <a:blip r:embed="rId3"/>
          <a:srcRect l="17629" t="22973" r="76093" b="65317"/>
          <a:stretch/>
        </p:blipFill>
        <p:spPr bwMode="auto">
          <a:xfrm>
            <a:off x="6019800" y="1143000"/>
            <a:ext cx="1281870" cy="1690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p:cNvPicPr/>
          <p:nvPr/>
        </p:nvPicPr>
        <p:blipFill rotWithShape="1">
          <a:blip r:embed="rId4"/>
          <a:srcRect l="17579" t="16128" r="76161" b="71577"/>
          <a:stretch/>
        </p:blipFill>
        <p:spPr bwMode="auto">
          <a:xfrm>
            <a:off x="7486475" y="1143000"/>
            <a:ext cx="1371600" cy="1690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9" name="Picture 8"/>
          <p:cNvPicPr/>
          <p:nvPr/>
        </p:nvPicPr>
        <p:blipFill rotWithShape="1">
          <a:blip r:embed="rId5"/>
          <a:srcRect l="32914" t="17248" r="60582" b="71117"/>
          <a:stretch/>
        </p:blipFill>
        <p:spPr bwMode="auto">
          <a:xfrm>
            <a:off x="7486475" y="3048699"/>
            <a:ext cx="1371600" cy="1690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10" name="Picture 9"/>
          <p:cNvPicPr/>
          <p:nvPr/>
        </p:nvPicPr>
        <p:blipFill rotWithShape="1">
          <a:blip r:embed="rId5"/>
          <a:srcRect l="17504" t="17387" r="75896" b="71118"/>
          <a:stretch/>
        </p:blipFill>
        <p:spPr bwMode="auto">
          <a:xfrm>
            <a:off x="6019675" y="3048000"/>
            <a:ext cx="1281871" cy="1690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956221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dirty="0"/>
              <a:t>Ordering Supplies</a:t>
            </a:r>
            <a:endParaRPr lang="en-US" sz="4800" dirty="0"/>
          </a:p>
        </p:txBody>
      </p:sp>
      <p:sp>
        <p:nvSpPr>
          <p:cNvPr id="3" name="Content Placeholder 2"/>
          <p:cNvSpPr>
            <a:spLocks noGrp="1"/>
          </p:cNvSpPr>
          <p:nvPr>
            <p:ph sz="half" idx="1"/>
          </p:nvPr>
        </p:nvSpPr>
        <p:spPr/>
        <p:txBody>
          <a:bodyPr>
            <a:normAutofit/>
          </a:bodyPr>
          <a:lstStyle/>
          <a:p>
            <a:r>
              <a:rPr lang="en-US" sz="1900" b="1" dirty="0"/>
              <a:t>Ordering supplies from the </a:t>
            </a:r>
            <a:r>
              <a:rPr lang="en-US" sz="1900" b="1" dirty="0">
                <a:solidFill>
                  <a:srgbClr val="FF0000"/>
                </a:solidFill>
              </a:rPr>
              <a:t>U.S. Probation Office</a:t>
            </a:r>
            <a:endParaRPr lang="en-US" sz="1900" dirty="0">
              <a:solidFill>
                <a:srgbClr val="FF0000"/>
              </a:solidFill>
            </a:endParaRPr>
          </a:p>
        </p:txBody>
      </p:sp>
      <p:sp>
        <p:nvSpPr>
          <p:cNvPr id="6" name="Rectangle 5"/>
          <p:cNvSpPr/>
          <p:nvPr/>
        </p:nvSpPr>
        <p:spPr>
          <a:xfrm>
            <a:off x="249572" y="3200400"/>
            <a:ext cx="4800600" cy="2135969"/>
          </a:xfrm>
          <a:prstGeom prst="rect">
            <a:avLst/>
          </a:prstGeom>
        </p:spPr>
        <p:txBody>
          <a:bodyPr wrap="square">
            <a:spAutoFit/>
          </a:bodyPr>
          <a:lstStyle/>
          <a:p>
            <a:pPr marL="342900" lvl="0" indent="-228600">
              <a:lnSpc>
                <a:spcPct val="150000"/>
              </a:lnSpc>
              <a:spcBef>
                <a:spcPct val="20000"/>
              </a:spcBef>
              <a:buClr>
                <a:srgbClr val="31B6FD"/>
              </a:buClr>
              <a:buFont typeface="Arial" pitchFamily="34" charset="0"/>
              <a:buChar char="•"/>
            </a:pPr>
            <a:r>
              <a:rPr lang="en-US" altLang="en-US" sz="1600" b="1" dirty="0"/>
              <a:t>Probation</a:t>
            </a:r>
            <a:r>
              <a:rPr lang="en-US" altLang="en-US" sz="1600" dirty="0"/>
              <a:t> Chain of Custody Forms </a:t>
            </a:r>
            <a:r>
              <a:rPr lang="en-US" altLang="en-US" sz="1600" dirty="0">
                <a:solidFill>
                  <a:schemeClr val="accent5">
                    <a:lumMod val="50000"/>
                  </a:schemeClr>
                </a:solidFill>
              </a:rPr>
              <a:t>(Green)</a:t>
            </a:r>
          </a:p>
          <a:p>
            <a:pPr marL="342900" lvl="0" indent="-228600">
              <a:lnSpc>
                <a:spcPct val="150000"/>
              </a:lnSpc>
              <a:spcBef>
                <a:spcPct val="20000"/>
              </a:spcBef>
              <a:buClr>
                <a:srgbClr val="31B6FD"/>
              </a:buClr>
              <a:buFont typeface="Arial" pitchFamily="34" charset="0"/>
              <a:buChar char="•"/>
            </a:pPr>
            <a:r>
              <a:rPr lang="en-US" altLang="en-US" sz="1600" b="1" dirty="0"/>
              <a:t>Pretrial</a:t>
            </a:r>
            <a:r>
              <a:rPr lang="en-US" altLang="en-US" sz="1600" dirty="0"/>
              <a:t> Chain of Custody Forms </a:t>
            </a:r>
            <a:r>
              <a:rPr lang="en-US" altLang="en-US" sz="1600" dirty="0">
                <a:solidFill>
                  <a:schemeClr val="accent2"/>
                </a:solidFill>
              </a:rPr>
              <a:t>(BLUE)</a:t>
            </a:r>
            <a:endParaRPr lang="en-US" altLang="en-US" sz="1600" dirty="0">
              <a:solidFill>
                <a:srgbClr val="C00000"/>
              </a:solidFill>
            </a:endParaRPr>
          </a:p>
          <a:p>
            <a:pPr marL="342900" lvl="0" indent="-228600">
              <a:lnSpc>
                <a:spcPct val="150000"/>
              </a:lnSpc>
              <a:spcBef>
                <a:spcPct val="20000"/>
              </a:spcBef>
              <a:buClr>
                <a:srgbClr val="31B6FD"/>
              </a:buClr>
              <a:buFont typeface="Arial" pitchFamily="34" charset="0"/>
              <a:buChar char="•"/>
            </a:pPr>
            <a:r>
              <a:rPr lang="en-US" altLang="en-US" sz="1600" dirty="0"/>
              <a:t>Specimen Bags</a:t>
            </a:r>
          </a:p>
          <a:p>
            <a:pPr marL="342900" lvl="0" indent="-228600">
              <a:lnSpc>
                <a:spcPct val="150000"/>
              </a:lnSpc>
              <a:spcBef>
                <a:spcPct val="20000"/>
              </a:spcBef>
              <a:buClr>
                <a:srgbClr val="31B6FD"/>
              </a:buClr>
              <a:buFont typeface="Arial" pitchFamily="34" charset="0"/>
              <a:buChar char="•"/>
            </a:pPr>
            <a:r>
              <a:rPr lang="en-US" altLang="en-US" sz="1600" dirty="0"/>
              <a:t>Flip Top Containers</a:t>
            </a:r>
          </a:p>
          <a:p>
            <a:pPr marL="342900" lvl="0" indent="-228600">
              <a:lnSpc>
                <a:spcPct val="150000"/>
              </a:lnSpc>
              <a:spcBef>
                <a:spcPct val="20000"/>
              </a:spcBef>
              <a:buClr>
                <a:srgbClr val="31B6FD"/>
              </a:buClr>
              <a:buFont typeface="Arial" pitchFamily="34" charset="0"/>
              <a:buChar char="•"/>
            </a:pPr>
            <a:r>
              <a:rPr lang="en-US" altLang="en-US" sz="1600" dirty="0"/>
              <a:t>Merchandise Return Labels</a:t>
            </a:r>
          </a:p>
        </p:txBody>
      </p:sp>
      <p:pic>
        <p:nvPicPr>
          <p:cNvPr id="9" name="Content Placeholder 8">
            <a:extLst>
              <a:ext uri="{FF2B5EF4-FFF2-40B4-BE49-F238E27FC236}">
                <a16:creationId xmlns:a16="http://schemas.microsoft.com/office/drawing/2014/main" id="{74697EDA-297D-40DC-B8D9-239D0F7B9156}"/>
              </a:ext>
            </a:extLst>
          </p:cNvPr>
          <p:cNvPicPr>
            <a:picLocks noGrp="1" noChangeAspect="1"/>
          </p:cNvPicPr>
          <p:nvPr>
            <p:ph sz="half" idx="2"/>
          </p:nvPr>
        </p:nvPicPr>
        <p:blipFill>
          <a:blip r:embed="rId2"/>
          <a:stretch>
            <a:fillRect/>
          </a:stretch>
        </p:blipFill>
        <p:spPr>
          <a:xfrm>
            <a:off x="5053729" y="1920875"/>
            <a:ext cx="3227542" cy="4433888"/>
          </a:xfrm>
        </p:spPr>
      </p:pic>
    </p:spTree>
    <p:extLst>
      <p:ext uri="{BB962C8B-B14F-4D97-AF65-F5344CB8AC3E}">
        <p14:creationId xmlns:p14="http://schemas.microsoft.com/office/powerpoint/2010/main" val="3513084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5755-697D-4AF2-B6B8-651E3A8F85B2}"/>
              </a:ext>
            </a:extLst>
          </p:cNvPr>
          <p:cNvSpPr>
            <a:spLocks noGrp="1"/>
          </p:cNvSpPr>
          <p:nvPr>
            <p:ph type="title"/>
          </p:nvPr>
        </p:nvSpPr>
        <p:spPr/>
        <p:txBody>
          <a:bodyPr>
            <a:normAutofit/>
          </a:bodyPr>
          <a:lstStyle/>
          <a:p>
            <a:r>
              <a:rPr lang="en-US" dirty="0"/>
              <a:t>Important Final Notes:</a:t>
            </a:r>
          </a:p>
        </p:txBody>
      </p:sp>
      <p:sp>
        <p:nvSpPr>
          <p:cNvPr id="3" name="Content Placeholder 2">
            <a:extLst>
              <a:ext uri="{FF2B5EF4-FFF2-40B4-BE49-F238E27FC236}">
                <a16:creationId xmlns:a16="http://schemas.microsoft.com/office/drawing/2014/main" id="{AAC5C4F9-AA03-42D9-999D-34199D6AFE86}"/>
              </a:ext>
            </a:extLst>
          </p:cNvPr>
          <p:cNvSpPr>
            <a:spLocks noGrp="1"/>
          </p:cNvSpPr>
          <p:nvPr>
            <p:ph idx="1"/>
          </p:nvPr>
        </p:nvSpPr>
        <p:spPr/>
        <p:txBody>
          <a:bodyPr>
            <a:normAutofit lnSpcReduction="10000"/>
          </a:bodyPr>
          <a:lstStyle/>
          <a:p>
            <a:r>
              <a:rPr lang="en-US" dirty="0"/>
              <a:t>Each agency needs to provide a list to us each year of any and all scheduled days for closure, for instance holidays, institute days, etc. </a:t>
            </a:r>
          </a:p>
          <a:p>
            <a:r>
              <a:rPr lang="en-US" dirty="0">
                <a:solidFill>
                  <a:schemeClr val="tx1">
                    <a:lumMod val="95000"/>
                    <a:lumOff val="5000"/>
                  </a:schemeClr>
                </a:solidFill>
              </a:rPr>
              <a:t>If you are not receiving emails with the list of who is coming in for a urine screen, please check your trash and/or junk mail folder first. </a:t>
            </a:r>
          </a:p>
          <a:p>
            <a:r>
              <a:rPr lang="en-US" dirty="0"/>
              <a:t>For any last minute/emergency closures (weather related, building maintenance related, etc.) or any trouble shooting with Comply please email </a:t>
            </a:r>
            <a:r>
              <a:rPr lang="en-US" dirty="0">
                <a:solidFill>
                  <a:srgbClr val="FF0000"/>
                </a:solidFill>
              </a:rPr>
              <a:t>INTAKE_BOP</a:t>
            </a:r>
            <a:r>
              <a:rPr lang="en-US" dirty="0">
                <a:solidFill>
                  <a:srgbClr val="FF0000"/>
                </a:solidFill>
                <a:hlinkClick r:id="rId2">
                  <a:extLst>
                    <a:ext uri="{A12FA001-AC4F-418D-AE19-62706E023703}">
                      <ahyp:hlinkClr xmlns:ahyp="http://schemas.microsoft.com/office/drawing/2018/hyperlinkcolor" val="tx"/>
                    </a:ext>
                  </a:extLst>
                </a:hlinkClick>
              </a:rPr>
              <a:t>@ILNP.USCOURTS.GOV</a:t>
            </a:r>
            <a:r>
              <a:rPr lang="en-US" dirty="0">
                <a:solidFill>
                  <a:srgbClr val="FF0000"/>
                </a:solidFill>
              </a:rPr>
              <a:t> </a:t>
            </a:r>
            <a:r>
              <a:rPr lang="en-US" dirty="0"/>
              <a:t>(same email used for supply ordering)</a:t>
            </a:r>
          </a:p>
        </p:txBody>
      </p:sp>
    </p:spTree>
    <p:extLst>
      <p:ext uri="{BB962C8B-B14F-4D97-AF65-F5344CB8AC3E}">
        <p14:creationId xmlns:p14="http://schemas.microsoft.com/office/powerpoint/2010/main" val="1669341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5043488" y="3352800"/>
            <a:ext cx="3794125"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altLang="en-US" sz="2400" b="1" dirty="0">
                <a:solidFill>
                  <a:schemeClr val="accent1">
                    <a:lumMod val="75000"/>
                  </a:schemeClr>
                </a:solidFill>
                <a:latin typeface="+mn-lt"/>
                <a:cs typeface="Arial" charset="0"/>
              </a:rPr>
              <a:t>U.S. Probation</a:t>
            </a:r>
          </a:p>
          <a:p>
            <a:pPr algn="just" eaLnBrk="1" hangingPunct="1"/>
            <a:r>
              <a:rPr lang="en-US" altLang="en-US" sz="2400" b="1" dirty="0">
                <a:solidFill>
                  <a:schemeClr val="accent1">
                    <a:lumMod val="75000"/>
                  </a:schemeClr>
                </a:solidFill>
                <a:latin typeface="+mn-lt"/>
                <a:cs typeface="Arial" charset="0"/>
              </a:rPr>
              <a:t>230 S. Dearborn Street</a:t>
            </a:r>
          </a:p>
          <a:p>
            <a:pPr algn="just" eaLnBrk="1" hangingPunct="1"/>
            <a:r>
              <a:rPr lang="en-US" altLang="en-US" sz="2400" b="1" dirty="0">
                <a:solidFill>
                  <a:schemeClr val="accent1">
                    <a:lumMod val="75000"/>
                  </a:schemeClr>
                </a:solidFill>
                <a:latin typeface="+mn-lt"/>
                <a:cs typeface="Arial" charset="0"/>
              </a:rPr>
              <a:t>Suite 3400</a:t>
            </a:r>
          </a:p>
          <a:p>
            <a:pPr algn="just" eaLnBrk="1" hangingPunct="1"/>
            <a:r>
              <a:rPr lang="en-US" altLang="en-US" sz="2400" b="1" dirty="0">
                <a:solidFill>
                  <a:schemeClr val="accent1">
                    <a:lumMod val="75000"/>
                  </a:schemeClr>
                </a:solidFill>
                <a:latin typeface="+mn-lt"/>
                <a:cs typeface="Arial" charset="0"/>
              </a:rPr>
              <a:t>Chicago, IL 60604</a:t>
            </a:r>
          </a:p>
          <a:p>
            <a:pPr algn="just" eaLnBrk="1" hangingPunct="1"/>
            <a:endParaRPr lang="en-US" altLang="en-US" sz="2400" b="1" dirty="0">
              <a:solidFill>
                <a:schemeClr val="accent1">
                  <a:lumMod val="75000"/>
                </a:schemeClr>
              </a:solidFill>
              <a:latin typeface="+mn-lt"/>
              <a:cs typeface="Arial" charset="0"/>
            </a:endParaRPr>
          </a:p>
          <a:p>
            <a:pPr algn="just" eaLnBrk="1" hangingPunct="1"/>
            <a:r>
              <a:rPr lang="en-US" altLang="en-US" sz="2400" b="1" dirty="0">
                <a:solidFill>
                  <a:schemeClr val="accent1">
                    <a:lumMod val="75000"/>
                  </a:schemeClr>
                </a:solidFill>
                <a:latin typeface="+mn-lt"/>
                <a:cs typeface="Arial" charset="0"/>
              </a:rPr>
              <a:t>Phone: (312) 435-5700</a:t>
            </a:r>
          </a:p>
          <a:p>
            <a:pPr algn="just" eaLnBrk="1" hangingPunct="1"/>
            <a:r>
              <a:rPr lang="en-US" altLang="en-US" sz="2400" b="1" dirty="0">
                <a:solidFill>
                  <a:schemeClr val="accent1">
                    <a:lumMod val="75000"/>
                  </a:schemeClr>
                </a:solidFill>
                <a:latin typeface="+mn-lt"/>
                <a:cs typeface="Arial" charset="0"/>
              </a:rPr>
              <a:t>Fax:       (312) 408-5061</a:t>
            </a:r>
          </a:p>
        </p:txBody>
      </p:sp>
      <p:sp>
        <p:nvSpPr>
          <p:cNvPr id="10243" name="TextBox 5"/>
          <p:cNvSpPr txBox="1">
            <a:spLocks noChangeArrowheads="1"/>
          </p:cNvSpPr>
          <p:nvPr/>
        </p:nvSpPr>
        <p:spPr bwMode="auto">
          <a:xfrm>
            <a:off x="609600" y="3350630"/>
            <a:ext cx="3505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dirty="0">
                <a:solidFill>
                  <a:schemeClr val="accent1">
                    <a:lumMod val="75000"/>
                  </a:schemeClr>
                </a:solidFill>
                <a:latin typeface="+mn-lt"/>
              </a:rPr>
              <a:t>U.S. Pretrial Services </a:t>
            </a:r>
          </a:p>
          <a:p>
            <a:pPr eaLnBrk="1" hangingPunct="1"/>
            <a:r>
              <a:rPr lang="en-US" altLang="en-US" sz="2400" b="1" dirty="0">
                <a:solidFill>
                  <a:schemeClr val="accent1">
                    <a:lumMod val="75000"/>
                  </a:schemeClr>
                </a:solidFill>
                <a:latin typeface="+mn-lt"/>
              </a:rPr>
              <a:t>219 S. Dearborn Street</a:t>
            </a:r>
          </a:p>
          <a:p>
            <a:pPr eaLnBrk="1" hangingPunct="1"/>
            <a:r>
              <a:rPr lang="en-US" altLang="en-US" sz="2400" b="1" dirty="0">
                <a:solidFill>
                  <a:schemeClr val="accent1">
                    <a:lumMod val="75000"/>
                  </a:schemeClr>
                </a:solidFill>
                <a:latin typeface="+mn-lt"/>
              </a:rPr>
              <a:t>Room 15100</a:t>
            </a:r>
          </a:p>
          <a:p>
            <a:pPr eaLnBrk="1" hangingPunct="1"/>
            <a:r>
              <a:rPr lang="en-US" altLang="en-US" sz="2400" b="1" dirty="0">
                <a:solidFill>
                  <a:schemeClr val="accent1">
                    <a:lumMod val="75000"/>
                  </a:schemeClr>
                </a:solidFill>
                <a:latin typeface="+mn-lt"/>
              </a:rPr>
              <a:t>Chicago IL, 60604</a:t>
            </a:r>
          </a:p>
          <a:p>
            <a:pPr eaLnBrk="1" hangingPunct="1"/>
            <a:endParaRPr lang="en-US" altLang="en-US" sz="2400" b="1" dirty="0">
              <a:solidFill>
                <a:schemeClr val="accent1">
                  <a:lumMod val="75000"/>
                </a:schemeClr>
              </a:solidFill>
              <a:latin typeface="+mn-lt"/>
            </a:endParaRPr>
          </a:p>
          <a:p>
            <a:pPr eaLnBrk="1" hangingPunct="1"/>
            <a:r>
              <a:rPr lang="en-US" altLang="en-US" sz="2400" b="1" dirty="0">
                <a:solidFill>
                  <a:schemeClr val="accent1">
                    <a:lumMod val="75000"/>
                  </a:schemeClr>
                </a:solidFill>
                <a:latin typeface="+mn-lt"/>
              </a:rPr>
              <a:t>Phone: (312) 435-5793</a:t>
            </a:r>
          </a:p>
          <a:p>
            <a:pPr eaLnBrk="1" hangingPunct="1"/>
            <a:r>
              <a:rPr lang="en-US" altLang="en-US" sz="2400" b="1" dirty="0">
                <a:solidFill>
                  <a:schemeClr val="accent1">
                    <a:lumMod val="75000"/>
                  </a:schemeClr>
                </a:solidFill>
                <a:latin typeface="+mn-lt"/>
              </a:rPr>
              <a:t>Fax:       (312) 435- 5545</a:t>
            </a:r>
          </a:p>
        </p:txBody>
      </p:sp>
      <p:sp>
        <p:nvSpPr>
          <p:cNvPr id="2" name="AutoShape 2" descr="Image result for contact information banner">
            <a:hlinkClick r:id="rId2"/>
          </p:cNvPr>
          <p:cNvSpPr>
            <a:spLocks noChangeAspect="1" noChangeArrowheads="1"/>
          </p:cNvSpPr>
          <p:nvPr/>
        </p:nvSpPr>
        <p:spPr bwMode="auto">
          <a:xfrm>
            <a:off x="33338" y="-1417638"/>
            <a:ext cx="10020300" cy="2676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Image result for contact information banner">
            <a:hlinkClick r:id="rId2"/>
          </p:cNvPr>
          <p:cNvSpPr>
            <a:spLocks noChangeAspect="1" noChangeArrowheads="1"/>
          </p:cNvSpPr>
          <p:nvPr/>
        </p:nvSpPr>
        <p:spPr bwMode="auto">
          <a:xfrm>
            <a:off x="185738" y="-1265238"/>
            <a:ext cx="10020300" cy="26765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2" name="Picture 6" descr="Image result for contact information banner"/>
          <p:cNvPicPr>
            <a:picLocks noChangeAspect="1" noChangeArrowheads="1"/>
          </p:cNvPicPr>
          <p:nvPr/>
        </p:nvPicPr>
        <p:blipFill rotWithShape="1">
          <a:blip r:embed="rId3">
            <a:extLst>
              <a:ext uri="{28A0092B-C50C-407E-A947-70E740481C1C}">
                <a14:useLocalDpi xmlns:a14="http://schemas.microsoft.com/office/drawing/2010/main" val="0"/>
              </a:ext>
            </a:extLst>
          </a:blip>
          <a:srcRect t="16005" b="16567"/>
          <a:stretch/>
        </p:blipFill>
        <p:spPr bwMode="auto">
          <a:xfrm>
            <a:off x="-11883" y="1066800"/>
            <a:ext cx="9155883" cy="144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281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178" y="762000"/>
            <a:ext cx="8229600" cy="1143000"/>
          </a:xfrm>
        </p:spPr>
        <p:txBody>
          <a:bodyPr>
            <a:normAutofit/>
          </a:bodyPr>
          <a:lstStyle/>
          <a:p>
            <a:r>
              <a:rPr lang="en-US" sz="5400" b="1" dirty="0"/>
              <a:t>Questions</a:t>
            </a:r>
          </a:p>
        </p:txBody>
      </p:sp>
      <p:pic>
        <p:nvPicPr>
          <p:cNvPr id="8198" name="Picture 6" descr="Image result for questions clipart"/>
          <p:cNvPicPr>
            <a:picLocks noChangeAspect="1" noChangeArrowheads="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95600" y="2133600"/>
            <a:ext cx="3543300" cy="3543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descr="Image result for question mark clipart"/>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784635">
            <a:off x="710119" y="2843719"/>
            <a:ext cx="1375874" cy="13758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question mark clipart"/>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87467">
            <a:off x="7072274" y="4557674"/>
            <a:ext cx="17526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age result for question mark clipart"/>
          <p:cNvPicPr>
            <a:picLocks noChangeAspect="1" noChangeArrowheads="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486376">
            <a:off x="6839865" y="1072449"/>
            <a:ext cx="1438487" cy="143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248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thank you clipart"/>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1295400"/>
            <a:ext cx="5657850" cy="47720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9675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30BE-41E7-4ACA-B457-8948BDA92A7F}"/>
              </a:ext>
            </a:extLst>
          </p:cNvPr>
          <p:cNvSpPr>
            <a:spLocks noGrp="1"/>
          </p:cNvSpPr>
          <p:nvPr>
            <p:ph type="title"/>
          </p:nvPr>
        </p:nvSpPr>
        <p:spPr/>
        <p:txBody>
          <a:bodyPr/>
          <a:lstStyle/>
          <a:p>
            <a:r>
              <a:rPr lang="en-US" dirty="0"/>
              <a:t>The Initial Referral Process</a:t>
            </a:r>
          </a:p>
        </p:txBody>
      </p:sp>
      <p:sp>
        <p:nvSpPr>
          <p:cNvPr id="3" name="Content Placeholder 2">
            <a:extLst>
              <a:ext uri="{FF2B5EF4-FFF2-40B4-BE49-F238E27FC236}">
                <a16:creationId xmlns:a16="http://schemas.microsoft.com/office/drawing/2014/main" id="{16029D9A-51B3-4C75-A6D4-8978D6E00F84}"/>
              </a:ext>
            </a:extLst>
          </p:cNvPr>
          <p:cNvSpPr>
            <a:spLocks noGrp="1"/>
          </p:cNvSpPr>
          <p:nvPr>
            <p:ph idx="1"/>
          </p:nvPr>
        </p:nvSpPr>
        <p:spPr/>
        <p:txBody>
          <a:bodyPr>
            <a:normAutofit fontScale="92500"/>
          </a:bodyPr>
          <a:lstStyle/>
          <a:p>
            <a:r>
              <a:rPr lang="en-US" dirty="0"/>
              <a:t>Prob 45 with signatures (referral agent signature must be there to render service(s) and ne paid for services)</a:t>
            </a:r>
          </a:p>
          <a:p>
            <a:r>
              <a:rPr lang="en-US" dirty="0"/>
              <a:t>ROIs (SU Prob 11B, MH Prob 11I)</a:t>
            </a:r>
          </a:p>
          <a:p>
            <a:r>
              <a:rPr lang="en-US" dirty="0"/>
              <a:t>Treatment Referral Worksheet (in most cases)</a:t>
            </a:r>
          </a:p>
          <a:p>
            <a:r>
              <a:rPr lang="en-US" dirty="0"/>
              <a:t>PCRA Interpretation Report (in most cases)</a:t>
            </a:r>
          </a:p>
          <a:p>
            <a:r>
              <a:rPr lang="en-US" dirty="0"/>
              <a:t>Any changes in treatment services received will require an Amended Prob 45, and cessation of services requires a Termination Prob 45</a:t>
            </a:r>
          </a:p>
          <a:p>
            <a:r>
              <a:rPr lang="en-US" dirty="0"/>
              <a:t>An updated PCRA interpretation report will be sent when any changes in risk level or dynamic risk factors occurs </a:t>
            </a:r>
          </a:p>
        </p:txBody>
      </p:sp>
    </p:spTree>
    <p:extLst>
      <p:ext uri="{BB962C8B-B14F-4D97-AF65-F5344CB8AC3E}">
        <p14:creationId xmlns:p14="http://schemas.microsoft.com/office/powerpoint/2010/main" val="4089267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9EAE75-34EA-41E8-9890-AB6CE6C2C2FF}"/>
              </a:ext>
            </a:extLst>
          </p:cNvPr>
          <p:cNvPicPr>
            <a:picLocks noChangeAspect="1"/>
          </p:cNvPicPr>
          <p:nvPr/>
        </p:nvPicPr>
        <p:blipFill>
          <a:blip r:embed="rId2"/>
          <a:stretch>
            <a:fillRect/>
          </a:stretch>
        </p:blipFill>
        <p:spPr>
          <a:xfrm>
            <a:off x="1370838" y="685800"/>
            <a:ext cx="6402324" cy="6096000"/>
          </a:xfrm>
          <a:prstGeom prst="rect">
            <a:avLst/>
          </a:prstGeom>
        </p:spPr>
      </p:pic>
    </p:spTree>
    <p:extLst>
      <p:ext uri="{BB962C8B-B14F-4D97-AF65-F5344CB8AC3E}">
        <p14:creationId xmlns:p14="http://schemas.microsoft.com/office/powerpoint/2010/main" val="3313800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780288"/>
          </a:xfrm>
        </p:spPr>
        <p:txBody>
          <a:bodyPr>
            <a:normAutofit/>
          </a:bodyPr>
          <a:lstStyle/>
          <a:p>
            <a:r>
              <a:rPr lang="en-US" sz="4800" b="1" dirty="0"/>
              <a:t>Substance Abuse Services</a:t>
            </a:r>
          </a:p>
        </p:txBody>
      </p:sp>
      <p:sp>
        <p:nvSpPr>
          <p:cNvPr id="3" name="Content Placeholder 2"/>
          <p:cNvSpPr>
            <a:spLocks noGrp="1"/>
          </p:cNvSpPr>
          <p:nvPr>
            <p:ph sz="half" idx="1"/>
          </p:nvPr>
        </p:nvSpPr>
        <p:spPr>
          <a:xfrm>
            <a:off x="228600" y="1752600"/>
            <a:ext cx="4114800" cy="4876800"/>
          </a:xfrm>
        </p:spPr>
        <p:txBody>
          <a:bodyPr>
            <a:noAutofit/>
          </a:bodyPr>
          <a:lstStyle/>
          <a:p>
            <a:r>
              <a:rPr lang="en-US" sz="1600" b="1" dirty="0"/>
              <a:t>1010</a:t>
            </a:r>
            <a:r>
              <a:rPr lang="en-US" sz="1400" b="1" dirty="0"/>
              <a:t> Urine Collection and Reporting:      </a:t>
            </a:r>
            <a:r>
              <a:rPr lang="en-US" sz="1400" dirty="0"/>
              <a:t>The vendor shall perform the procedures related to the collection, testing and reporting of urine specimens.</a:t>
            </a:r>
            <a:endParaRPr lang="en-US" sz="1400" dirty="0">
              <a:highlight>
                <a:srgbClr val="FFFF00"/>
              </a:highlight>
            </a:endParaRPr>
          </a:p>
          <a:p>
            <a:endParaRPr lang="en-US" sz="1400" dirty="0"/>
          </a:p>
          <a:p>
            <a:r>
              <a:rPr lang="en-US" sz="1600" b="1" dirty="0"/>
              <a:t>2011 </a:t>
            </a:r>
            <a:r>
              <a:rPr lang="en-US" sz="1400" b="1" dirty="0"/>
              <a:t>Substance Abuse Intake Assessment Report: </a:t>
            </a:r>
            <a:r>
              <a:rPr lang="en-US" sz="1400" dirty="0"/>
              <a:t>Comprehensive biopsychosocial intake assessment and report conducted by a state certified addictions counselor or licensed clinician. The assessor shall identify the defendant(s)/offender(s) substance abuse severity, strengths, weaknesses, and readiness for treatment.</a:t>
            </a:r>
          </a:p>
          <a:p>
            <a:r>
              <a:rPr lang="en-US" sz="1600" b="1" dirty="0"/>
              <a:t>2020</a:t>
            </a:r>
            <a:r>
              <a:rPr lang="en-US" sz="1400" b="1" dirty="0"/>
              <a:t> Clinical Cognitive Behavioral Group:    </a:t>
            </a:r>
            <a:r>
              <a:rPr lang="en-US" sz="1400" dirty="0"/>
              <a:t>2 to 12 defendants/offenders led by a trained and certified counselor as defined in SOW. Treatment shall include the use of cognitive and behavioral techniques to change defendant/offender thought patterns while teaching pro-social skill building.</a:t>
            </a:r>
          </a:p>
          <a:p>
            <a:endParaRPr lang="en-US" sz="1400" dirty="0"/>
          </a:p>
          <a:p>
            <a:endParaRPr lang="en-US" sz="1400" dirty="0"/>
          </a:p>
          <a:p>
            <a:endParaRPr lang="en-US" sz="1600" dirty="0"/>
          </a:p>
          <a:p>
            <a:endParaRPr lang="en-US" sz="1600" dirty="0"/>
          </a:p>
        </p:txBody>
      </p:sp>
      <p:sp>
        <p:nvSpPr>
          <p:cNvPr id="4" name="Content Placeholder 3"/>
          <p:cNvSpPr>
            <a:spLocks noGrp="1"/>
          </p:cNvSpPr>
          <p:nvPr>
            <p:ph sz="half" idx="2"/>
          </p:nvPr>
        </p:nvSpPr>
        <p:spPr>
          <a:xfrm>
            <a:off x="4648200" y="1752600"/>
            <a:ext cx="4191000" cy="4434840"/>
          </a:xfrm>
        </p:spPr>
        <p:txBody>
          <a:bodyPr>
            <a:noAutofit/>
          </a:bodyPr>
          <a:lstStyle/>
          <a:p>
            <a:r>
              <a:rPr lang="en-US" sz="1600" b="1" dirty="0"/>
              <a:t>2010</a:t>
            </a:r>
            <a:r>
              <a:rPr lang="en-US" sz="1400" b="1" dirty="0"/>
              <a:t> Individual Substance Abuse Counseling </a:t>
            </a:r>
            <a:r>
              <a:rPr lang="en-US" sz="1400" dirty="0"/>
              <a:t>Clinical interaction between defendant/offender and a trained and certified counselor. The interactions are deliberate and based on various clinical modalities, which have demonstrated evidence to change behavior.</a:t>
            </a:r>
          </a:p>
          <a:p>
            <a:endParaRPr lang="en-US" sz="1400" dirty="0"/>
          </a:p>
          <a:p>
            <a:r>
              <a:rPr lang="en-US" sz="1600" b="1" dirty="0"/>
              <a:t>2030</a:t>
            </a:r>
            <a:r>
              <a:rPr lang="en-US" sz="1400" b="1" dirty="0"/>
              <a:t> Family Counseling: </a:t>
            </a:r>
            <a:r>
              <a:rPr lang="en-US" sz="1400" dirty="0"/>
              <a:t>Defendant/offender and one or more family members. The vendor may meet with family members without the offender present with USPO/USPSO approval</a:t>
            </a:r>
            <a:r>
              <a:rPr lang="en-US" sz="1400" b="1" dirty="0"/>
              <a:t>.</a:t>
            </a:r>
          </a:p>
          <a:p>
            <a:pPr marL="274320" marR="0" lvl="0" indent="-274320" algn="l" defTabSz="914400" rtl="0" eaLnBrk="1" fontAlgn="auto" latinLnBrk="0" hangingPunct="1">
              <a:lnSpc>
                <a:spcPct val="100000"/>
              </a:lnSpc>
              <a:spcBef>
                <a:spcPct val="20000"/>
              </a:spcBef>
              <a:spcAft>
                <a:spcPts val="0"/>
              </a:spcAft>
              <a:buClr>
                <a:srgbClr val="0BD0D9"/>
              </a:buClr>
              <a:buSzPct val="95000"/>
              <a:buFont typeface="Wingdings 2"/>
              <a:buChar char=""/>
              <a:tabLst/>
              <a:defRPr/>
            </a:pPr>
            <a:r>
              <a:rPr kumimoji="0" lang="en-US" sz="1600" b="1" i="0" u="none" strike="noStrike" kern="1200" cap="none" spc="0" normalizeH="0" baseline="0" noProof="0" dirty="0">
                <a:ln>
                  <a:noFill/>
                </a:ln>
                <a:solidFill>
                  <a:prstClr val="black"/>
                </a:solidFill>
                <a:effectLst/>
                <a:uLnTx/>
                <a:uFillTx/>
                <a:latin typeface="Constantia"/>
                <a:ea typeface="+mn-ea"/>
                <a:cs typeface="+mn-cs"/>
              </a:rPr>
              <a:t>2001</a:t>
            </a:r>
            <a:r>
              <a:rPr kumimoji="0" lang="en-US" sz="1400" b="1" i="0" u="none" strike="noStrike" kern="1200" cap="none" spc="0" normalizeH="0" baseline="0" noProof="0" dirty="0">
                <a:ln>
                  <a:noFill/>
                </a:ln>
                <a:solidFill>
                  <a:prstClr val="black"/>
                </a:solidFill>
                <a:effectLst/>
                <a:uLnTx/>
                <a:uFillTx/>
                <a:latin typeface="Constantia"/>
                <a:ea typeface="+mn-ea"/>
                <a:cs typeface="+mn-cs"/>
              </a:rPr>
              <a:t> Short Term Residential: </a:t>
            </a:r>
            <a:r>
              <a:rPr kumimoji="0" lang="en-US" sz="1400" b="0" i="0" u="none" strike="noStrike" kern="1200" cap="none" spc="0" normalizeH="0" baseline="0" noProof="0" dirty="0">
                <a:ln>
                  <a:noFill/>
                </a:ln>
                <a:solidFill>
                  <a:prstClr val="black"/>
                </a:solidFill>
                <a:effectLst/>
                <a:uLnTx/>
                <a:uFillTx/>
                <a:latin typeface="Constantia"/>
                <a:ea typeface="+mn-ea"/>
                <a:cs typeface="+mn-cs"/>
              </a:rPr>
              <a:t>Facilities provide a highly structured environment that incorporates counseling, drug testing, and other approaches that involve cooperative living for people receiving treatment. </a:t>
            </a:r>
            <a:r>
              <a:rPr kumimoji="0" lang="en-US" sz="1400" b="0" i="0" u="sng" strike="noStrike" kern="1200" cap="none" spc="0" normalizeH="0" baseline="0" noProof="0" dirty="0">
                <a:ln>
                  <a:noFill/>
                </a:ln>
                <a:solidFill>
                  <a:prstClr val="black"/>
                </a:solidFill>
                <a:effectLst/>
                <a:uLnTx/>
                <a:uFillTx/>
                <a:latin typeface="Constantia"/>
                <a:ea typeface="+mn-ea"/>
                <a:cs typeface="+mn-cs"/>
              </a:rPr>
              <a:t>Must have 6 hours of structured programs per day (3 of those must be clinical group)</a:t>
            </a:r>
            <a:r>
              <a:rPr kumimoji="0" lang="en-US" sz="1400" b="0" i="0" u="none" strike="noStrike" kern="1200" cap="none" spc="0" normalizeH="0" baseline="0" noProof="0" dirty="0">
                <a:ln>
                  <a:noFill/>
                </a:ln>
                <a:solidFill>
                  <a:prstClr val="black"/>
                </a:solidFill>
                <a:effectLst/>
                <a:uLnTx/>
                <a:uFillTx/>
                <a:latin typeface="Constantia"/>
                <a:ea typeface="+mn-ea"/>
                <a:cs typeface="+mn-cs"/>
              </a:rPr>
              <a:t>.</a:t>
            </a:r>
          </a:p>
        </p:txBody>
      </p:sp>
      <p:pic>
        <p:nvPicPr>
          <p:cNvPr id="2050" name="Picture 2"/>
          <p:cNvPicPr>
            <a:picLocks noChangeAspect="1" noChangeArrowheads="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1400" y="183859"/>
            <a:ext cx="1314450" cy="1314450"/>
          </a:xfrm>
          <a:prstGeom prst="rect">
            <a:avLst/>
          </a:prstGeom>
          <a:ln/>
        </p:spPr>
        <p:style>
          <a:lnRef idx="3">
            <a:schemeClr val="lt1"/>
          </a:lnRef>
          <a:fillRef idx="1">
            <a:schemeClr val="accent3"/>
          </a:fillRef>
          <a:effectRef idx="1">
            <a:schemeClr val="accent3"/>
          </a:effectRef>
          <a:fontRef idx="minor">
            <a:schemeClr val="lt1"/>
          </a:fontRef>
        </p:style>
      </p:pic>
    </p:spTree>
    <p:extLst>
      <p:ext uri="{BB962C8B-B14F-4D97-AF65-F5344CB8AC3E}">
        <p14:creationId xmlns:p14="http://schemas.microsoft.com/office/powerpoint/2010/main" val="1805646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86893"/>
            <a:ext cx="6553200" cy="780288"/>
          </a:xfrm>
        </p:spPr>
        <p:txBody>
          <a:bodyPr>
            <a:noAutofit/>
          </a:bodyPr>
          <a:lstStyle/>
          <a:p>
            <a:r>
              <a:rPr lang="en-US" sz="4800" b="1" dirty="0"/>
              <a:t>Substance Abuse Cont’d.</a:t>
            </a:r>
          </a:p>
        </p:txBody>
      </p:sp>
      <p:sp>
        <p:nvSpPr>
          <p:cNvPr id="3" name="Content Placeholder 2"/>
          <p:cNvSpPr>
            <a:spLocks noGrp="1"/>
          </p:cNvSpPr>
          <p:nvPr>
            <p:ph sz="half" idx="1"/>
          </p:nvPr>
        </p:nvSpPr>
        <p:spPr>
          <a:xfrm>
            <a:off x="371273" y="1042456"/>
            <a:ext cx="4114800" cy="5663143"/>
          </a:xfrm>
        </p:spPr>
        <p:txBody>
          <a:bodyPr>
            <a:noAutofit/>
          </a:bodyPr>
          <a:lstStyle/>
          <a:p>
            <a:r>
              <a:rPr lang="en-US" sz="1600" b="1" dirty="0"/>
              <a:t>8090</a:t>
            </a:r>
            <a:r>
              <a:rPr lang="en-US" sz="1400" b="1" dirty="0"/>
              <a:t> Non-Medical Detoxification: </a:t>
            </a:r>
            <a:r>
              <a:rPr lang="en-US" sz="1400" dirty="0"/>
              <a:t>In a non-medical therapeutic “social detoxification” setting with routine medical and nursing services on call.</a:t>
            </a:r>
          </a:p>
          <a:p>
            <a:r>
              <a:rPr lang="en-US" sz="1600" b="1" dirty="0"/>
              <a:t>4010 </a:t>
            </a:r>
            <a:r>
              <a:rPr lang="en-US" sz="1400" b="1" dirty="0"/>
              <a:t>Medical Exam (only used in conjunction with methadone maintenance program):</a:t>
            </a:r>
            <a:r>
              <a:rPr lang="en-US" sz="1400" dirty="0"/>
              <a:t> Per defendant/offender, as deemed medically necessary, conducted by a licensed medical doctor/physician, or other qualified practitioner.</a:t>
            </a:r>
          </a:p>
          <a:p>
            <a:r>
              <a:rPr lang="en-US" sz="1600" b="1" dirty="0"/>
              <a:t>4020 Laboratory Studies and Report: </a:t>
            </a:r>
            <a:r>
              <a:rPr lang="en-US" sz="1400" dirty="0"/>
              <a:t>Including blood and urine testing at actual price when deemed medically necessary. </a:t>
            </a:r>
          </a:p>
          <a:p>
            <a:r>
              <a:rPr lang="en-US" sz="1600" b="1" dirty="0"/>
              <a:t>7021 Administration Fee Agonist/Antagonist Medication : </a:t>
            </a:r>
            <a:r>
              <a:rPr lang="en-US" sz="1400" dirty="0"/>
              <a:t>to acquire the agonist/antagonist medication (i.e. via pharmacy or other source), not exceeding 5% of the actual funds expended for the medication.</a:t>
            </a:r>
          </a:p>
          <a:p>
            <a:r>
              <a:rPr lang="en-US" sz="1800" b="1" dirty="0"/>
              <a:t>9020</a:t>
            </a:r>
            <a:r>
              <a:rPr lang="en-US" sz="1600" b="1" dirty="0"/>
              <a:t> Methadone Maintenance Treatment</a:t>
            </a:r>
            <a:r>
              <a:rPr lang="en-US" sz="1600" dirty="0"/>
              <a:t>: </a:t>
            </a:r>
            <a:r>
              <a:rPr lang="en-US" sz="1400" dirty="0"/>
              <a:t>Requires the vendor to administer methadone to a defendant/offender for a period of time longer than 90 days</a:t>
            </a:r>
            <a:r>
              <a:rPr lang="en-US" sz="1400" b="1" dirty="0"/>
              <a:t>.</a:t>
            </a:r>
            <a:endParaRPr lang="en-US" sz="1400" dirty="0"/>
          </a:p>
          <a:p>
            <a:endParaRPr lang="en-US" sz="1600" dirty="0"/>
          </a:p>
          <a:p>
            <a:endParaRPr lang="en-US" sz="1400" dirty="0"/>
          </a:p>
          <a:p>
            <a:endParaRPr lang="en-US" sz="1400" dirty="0"/>
          </a:p>
          <a:p>
            <a:endParaRPr lang="en-US" sz="1400" dirty="0">
              <a:highlight>
                <a:srgbClr val="FFFF00"/>
              </a:highlight>
            </a:endParaRPr>
          </a:p>
          <a:p>
            <a:endParaRPr lang="en-US" sz="1600" dirty="0"/>
          </a:p>
          <a:p>
            <a:endParaRPr lang="en-US" sz="1500" dirty="0"/>
          </a:p>
        </p:txBody>
      </p:sp>
      <p:sp>
        <p:nvSpPr>
          <p:cNvPr id="4" name="Content Placeholder 3"/>
          <p:cNvSpPr>
            <a:spLocks noGrp="1"/>
          </p:cNvSpPr>
          <p:nvPr>
            <p:ph sz="half" idx="2"/>
          </p:nvPr>
        </p:nvSpPr>
        <p:spPr>
          <a:xfrm>
            <a:off x="4648200" y="1600200"/>
            <a:ext cx="4038600" cy="4800600"/>
          </a:xfrm>
        </p:spPr>
        <p:txBody>
          <a:bodyPr>
            <a:noAutofit/>
          </a:bodyPr>
          <a:lstStyle/>
          <a:p>
            <a:pPr algn="just"/>
            <a:r>
              <a:rPr lang="en-US" sz="1600" b="1" dirty="0"/>
              <a:t>7020 Agonist/Antagonist Medication: </a:t>
            </a:r>
            <a:r>
              <a:rPr lang="en-US" sz="1400" dirty="0"/>
              <a:t>in either oral or injectable form subsequent to a prescription from a licensed psychiatrist, medical doctor/physician, or other qualified practitioner with current prescriptive authority, who meets the standards or practice established by his/her state’s regulatory board. (Naltrexone, </a:t>
            </a:r>
            <a:r>
              <a:rPr lang="en-US" sz="1400" dirty="0" err="1"/>
              <a:t>Trexan</a:t>
            </a:r>
            <a:r>
              <a:rPr lang="en-US" sz="1400" dirty="0"/>
              <a:t>, Antabuse, Methadone, Buprenorphine, etc.) In addition to the prescription of either oral or injectable agonist/antagonist medication, the vendor is authorized to prescribe withdrawal assistance medication to assist the client during the withdrawal process. Reimbursement for the prescriptions that fall outside this realm is not authorized. The USPO/USPSO should generally authorize this in conjunction with individual or group counseling (project codes 2010, 2022, 2022, 2030, 2040, 2090, 6015, 6026, 6027, 6036)</a:t>
            </a:r>
            <a:endParaRPr lang="en-US" sz="1400" b="1" dirty="0"/>
          </a:p>
          <a:p>
            <a:endParaRPr lang="en-US" sz="1600" dirty="0"/>
          </a:p>
          <a:p>
            <a:endParaRPr lang="en-US" sz="1500" dirty="0"/>
          </a:p>
        </p:txBody>
      </p:sp>
      <p:pic>
        <p:nvPicPr>
          <p:cNvPr id="5" name="Picture 2"/>
          <p:cNvPicPr>
            <a:picLocks noChangeAspect="1" noChangeArrowheads="1"/>
          </p:cNvPicPr>
          <p:nvPr/>
        </p:nvPicPr>
        <p:blipFill>
          <a:blip r:embed="rId2" cstate="print">
            <a:duotone>
              <a:schemeClr val="accent3">
                <a:shade val="45000"/>
                <a:satMod val="135000"/>
              </a:schemeClr>
              <a:prstClr val="white"/>
            </a:duotone>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543800" y="152400"/>
            <a:ext cx="1314450" cy="1314450"/>
          </a:xfrm>
          <a:prstGeom prst="rect">
            <a:avLst/>
          </a:prstGeom>
          <a:ln/>
        </p:spPr>
        <p:style>
          <a:lnRef idx="3">
            <a:schemeClr val="lt1"/>
          </a:lnRef>
          <a:fillRef idx="1">
            <a:schemeClr val="accent3"/>
          </a:fillRef>
          <a:effectRef idx="1">
            <a:schemeClr val="accent3"/>
          </a:effectRef>
          <a:fontRef idx="minor">
            <a:schemeClr val="lt1"/>
          </a:fontRef>
        </p:style>
      </p:pic>
    </p:spTree>
    <p:extLst>
      <p:ext uri="{BB962C8B-B14F-4D97-AF65-F5344CB8AC3E}">
        <p14:creationId xmlns:p14="http://schemas.microsoft.com/office/powerpoint/2010/main" val="33787254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3870</TotalTime>
  <Words>5687</Words>
  <Application>Microsoft Office PowerPoint</Application>
  <PresentationFormat>On-screen Show (4:3)</PresentationFormat>
  <Paragraphs>467</Paragraphs>
  <Slides>56</Slides>
  <Notes>7</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3" baseType="lpstr">
      <vt:lpstr>Arial</vt:lpstr>
      <vt:lpstr>Calibri</vt:lpstr>
      <vt:lpstr>Constantia</vt:lpstr>
      <vt:lpstr>Times New Roman</vt:lpstr>
      <vt:lpstr>Wingdings 2</vt:lpstr>
      <vt:lpstr>Flow</vt:lpstr>
      <vt:lpstr>Photo Editor Photo</vt:lpstr>
      <vt:lpstr>Post Award  Vendor’s Conference</vt:lpstr>
      <vt:lpstr>Welcome!</vt:lpstr>
      <vt:lpstr>Agenda</vt:lpstr>
      <vt:lpstr>Pursuant to Title 18 U.S.C. Section 3672 –  Duties of Director of Administrative Office of the U.S. Courts</vt:lpstr>
      <vt:lpstr>BPA/NCPO and Statement of Work  (“Section C” of BPA, Will be on Website)</vt:lpstr>
      <vt:lpstr>The Initial Referral Process</vt:lpstr>
      <vt:lpstr>PowerPoint Presentation</vt:lpstr>
      <vt:lpstr>Substance Abuse Services</vt:lpstr>
      <vt:lpstr>Substance Abuse Cont’d.</vt:lpstr>
      <vt:lpstr>Mental Health Services</vt:lpstr>
      <vt:lpstr>Mental Health Cont’d.</vt:lpstr>
      <vt:lpstr>Sex Offense Specific Services</vt:lpstr>
      <vt:lpstr>Sex Offense Services Cont’d.</vt:lpstr>
      <vt:lpstr>Sex Offense Services Cont’d.</vt:lpstr>
      <vt:lpstr>Other Services</vt:lpstr>
      <vt:lpstr>Vendor Staff Requirements SUBSTANCE ABUSE</vt:lpstr>
      <vt:lpstr>Vendor Staff Requirements Mental Health &amp; Co-occurring</vt:lpstr>
      <vt:lpstr>Vendor Staff Requirements Sex Offense Specific</vt:lpstr>
      <vt:lpstr>Residential Treatment  Staff Requirements</vt:lpstr>
      <vt:lpstr>Facility Requirements</vt:lpstr>
      <vt:lpstr>Vendor Staff Restrictions Post-Award</vt:lpstr>
      <vt:lpstr>Testimony and 3rd Party Disclosure</vt:lpstr>
      <vt:lpstr>Evidence Based Practices</vt:lpstr>
      <vt:lpstr>Target Interventions</vt:lpstr>
      <vt:lpstr>The “Big Six” Dynamic Risk Factors</vt:lpstr>
      <vt:lpstr>Post Conviction Risk Assessment Tool (PCRA)</vt:lpstr>
      <vt:lpstr>Dynamic Risk Factors (Why should we target these?)</vt:lpstr>
      <vt:lpstr> Cognitions are Key!!! The Cognitive Model</vt:lpstr>
      <vt:lpstr>PICTS (Offender Section) Assessment of Criminal Thinking</vt:lpstr>
      <vt:lpstr>PowerPoint Presentation</vt:lpstr>
      <vt:lpstr>General Responsivity</vt:lpstr>
      <vt:lpstr>Specific Responsivity Factors (Possible Barriers to Success)</vt:lpstr>
      <vt:lpstr>Stages of Change</vt:lpstr>
      <vt:lpstr>Effective Interventions</vt:lpstr>
      <vt:lpstr>Vendor Expectations?</vt:lpstr>
      <vt:lpstr>What can you expect from the probation officer?</vt:lpstr>
      <vt:lpstr>Local Needs ALL Project Codes:</vt:lpstr>
      <vt:lpstr>ALL Project Codes (cont.)</vt:lpstr>
      <vt:lpstr>Local Needs Urine Collection</vt:lpstr>
      <vt:lpstr>Sex Offender Local Needs…</vt:lpstr>
      <vt:lpstr>Documentation of Services</vt:lpstr>
      <vt:lpstr>PowerPoint Presentation</vt:lpstr>
      <vt:lpstr>PowerPoint Presentation</vt:lpstr>
      <vt:lpstr>Additional Documentation of Services</vt:lpstr>
      <vt:lpstr>Monitoring Requirements</vt:lpstr>
      <vt:lpstr>Working with Our Clients and the L12 Form</vt:lpstr>
      <vt:lpstr>Service Provider Communication System (SPCS)</vt:lpstr>
      <vt:lpstr>Invoicing</vt:lpstr>
      <vt:lpstr>File Maintenance Located in the SOW, Section C : “Deliverables”</vt:lpstr>
      <vt:lpstr>File Maintenance (cont.) Hard Copy and Electronic Files Must Contain:</vt:lpstr>
      <vt:lpstr>Ordering Supplies</vt:lpstr>
      <vt:lpstr>Ordering Supplies</vt:lpstr>
      <vt:lpstr>Important Final Notes:</vt:lpstr>
      <vt:lpstr>PowerPoint Presentation</vt:lpstr>
      <vt:lpstr>Questions</vt:lpstr>
      <vt:lpstr>PowerPoint Presentation</vt:lpstr>
    </vt:vector>
  </TitlesOfParts>
  <Company>United States Probation Office - NDIL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Pre-Solicitation Vendor Conference</dc:title>
  <dc:creator>Gervacio Lopez</dc:creator>
  <cp:lastModifiedBy>Tracy Zacchigna</cp:lastModifiedBy>
  <cp:revision>211</cp:revision>
  <cp:lastPrinted>2016-09-26T16:14:22Z</cp:lastPrinted>
  <dcterms:created xsi:type="dcterms:W3CDTF">2016-06-13T20:04:42Z</dcterms:created>
  <dcterms:modified xsi:type="dcterms:W3CDTF">2022-10-13T20:15:15Z</dcterms:modified>
</cp:coreProperties>
</file>